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8" r:id="rId3"/>
    <p:sldId id="259" r:id="rId4"/>
    <p:sldId id="303" r:id="rId5"/>
    <p:sldId id="304" r:id="rId6"/>
    <p:sldId id="260" r:id="rId7"/>
    <p:sldId id="261" r:id="rId8"/>
    <p:sldId id="268" r:id="rId9"/>
    <p:sldId id="263" r:id="rId10"/>
    <p:sldId id="265" r:id="rId11"/>
    <p:sldId id="266" r:id="rId12"/>
    <p:sldId id="269" r:id="rId13"/>
    <p:sldId id="270" r:id="rId14"/>
    <p:sldId id="271" r:id="rId15"/>
    <p:sldId id="272" r:id="rId16"/>
    <p:sldId id="273" r:id="rId17"/>
    <p:sldId id="283" r:id="rId18"/>
    <p:sldId id="284" r:id="rId19"/>
    <p:sldId id="285" r:id="rId20"/>
    <p:sldId id="299" r:id="rId21"/>
    <p:sldId id="301" r:id="rId22"/>
    <p:sldId id="274" r:id="rId23"/>
    <p:sldId id="275" r:id="rId24"/>
    <p:sldId id="276" r:id="rId25"/>
    <p:sldId id="277" r:id="rId26"/>
    <p:sldId id="278" r:id="rId27"/>
    <p:sldId id="282" r:id="rId28"/>
    <p:sldId id="288" r:id="rId29"/>
    <p:sldId id="302" r:id="rId30"/>
    <p:sldId id="287" r:id="rId31"/>
    <p:sldId id="289" r:id="rId32"/>
    <p:sldId id="290" r:id="rId33"/>
    <p:sldId id="291" r:id="rId34"/>
    <p:sldId id="292" r:id="rId35"/>
    <p:sldId id="294" r:id="rId36"/>
    <p:sldId id="297" r:id="rId37"/>
    <p:sldId id="295" r:id="rId38"/>
    <p:sldId id="296" r:id="rId39"/>
    <p:sldId id="2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258"/>
            <p14:sldId id="259"/>
            <p14:sldId id="303"/>
            <p14:sldId id="304"/>
            <p14:sldId id="260"/>
            <p14:sldId id="261"/>
            <p14:sldId id="268"/>
            <p14:sldId id="263"/>
            <p14:sldId id="265"/>
            <p14:sldId id="266"/>
            <p14:sldId id="269"/>
            <p14:sldId id="270"/>
            <p14:sldId id="271"/>
            <p14:sldId id="272"/>
            <p14:sldId id="273"/>
            <p14:sldId id="283"/>
            <p14:sldId id="284"/>
            <p14:sldId id="285"/>
            <p14:sldId id="299"/>
            <p14:sldId id="301"/>
            <p14:sldId id="274"/>
            <p14:sldId id="275"/>
            <p14:sldId id="276"/>
            <p14:sldId id="277"/>
            <p14:sldId id="278"/>
            <p14:sldId id="282"/>
            <p14:sldId id="288"/>
            <p14:sldId id="302"/>
            <p14:sldId id="287"/>
            <p14:sldId id="289"/>
            <p14:sldId id="290"/>
            <p14:sldId id="291"/>
            <p14:sldId id="292"/>
            <p14:sldId id="294"/>
            <p14:sldId id="297"/>
            <p14:sldId id="295"/>
            <p14:sldId id="296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9" d="100"/>
          <a:sy n="89" d="100"/>
        </p:scale>
        <p:origin x="329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07BDD3-F702-46FE-A6EF-2F0C0F23305D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EB7DDD2-64CB-4DAB-89A8-5C7BCE6155A4}">
      <dgm:prSet phldrT="[Text]" custT="1"/>
      <dgm:spPr/>
      <dgm:t>
        <a:bodyPr/>
        <a:lstStyle/>
        <a:p>
          <a:r>
            <a:rPr lang="en-IN" sz="2400" dirty="0" smtClean="0"/>
            <a:t>Unambiguous</a:t>
          </a:r>
          <a:endParaRPr lang="en-IN" sz="2400" dirty="0"/>
        </a:p>
      </dgm:t>
    </dgm:pt>
    <dgm:pt modelId="{9C230232-122C-4170-8E1B-6B84AFE996AC}" type="parTrans" cxnId="{6FE58982-10F1-4070-BB22-DF8D03F0B5E1}">
      <dgm:prSet/>
      <dgm:spPr/>
      <dgm:t>
        <a:bodyPr/>
        <a:lstStyle/>
        <a:p>
          <a:endParaRPr lang="en-IN"/>
        </a:p>
      </dgm:t>
    </dgm:pt>
    <dgm:pt modelId="{8C72FC18-9BBC-4C46-A3BD-AA79D58A58F1}" type="sibTrans" cxnId="{6FE58982-10F1-4070-BB22-DF8D03F0B5E1}">
      <dgm:prSet/>
      <dgm:spPr/>
      <dgm:t>
        <a:bodyPr/>
        <a:lstStyle/>
        <a:p>
          <a:endParaRPr lang="en-IN"/>
        </a:p>
      </dgm:t>
    </dgm:pt>
    <dgm:pt modelId="{F3A8D415-0D49-40CB-9DBE-F67A1FB7C8E8}">
      <dgm:prSet phldrT="[Text]"/>
      <dgm:spPr/>
      <dgm:t>
        <a:bodyPr/>
        <a:lstStyle/>
        <a:p>
          <a:r>
            <a:rPr lang="en-IN" dirty="0" smtClean="0"/>
            <a:t>Effective/Correct</a:t>
          </a:r>
          <a:endParaRPr lang="en-IN" dirty="0"/>
        </a:p>
      </dgm:t>
    </dgm:pt>
    <dgm:pt modelId="{4261624D-3C27-42BB-85ED-D43416B83A79}" type="parTrans" cxnId="{44E2A3A7-B460-4D44-BC5E-2B05B39ABCD3}">
      <dgm:prSet/>
      <dgm:spPr/>
      <dgm:t>
        <a:bodyPr/>
        <a:lstStyle/>
        <a:p>
          <a:endParaRPr lang="en-IN"/>
        </a:p>
      </dgm:t>
    </dgm:pt>
    <dgm:pt modelId="{BEC3FF52-66EF-4E83-AA31-40112203FDF1}" type="sibTrans" cxnId="{44E2A3A7-B460-4D44-BC5E-2B05B39ABCD3}">
      <dgm:prSet/>
      <dgm:spPr/>
      <dgm:t>
        <a:bodyPr/>
        <a:lstStyle/>
        <a:p>
          <a:endParaRPr lang="en-IN"/>
        </a:p>
      </dgm:t>
    </dgm:pt>
    <dgm:pt modelId="{C5122206-EE46-4EE8-8327-80D68E3A5EFD}">
      <dgm:prSet phldrT="[Text]"/>
      <dgm:spPr/>
      <dgm:t>
        <a:bodyPr/>
        <a:lstStyle/>
        <a:p>
          <a:r>
            <a:rPr lang="en-IN" dirty="0" smtClean="0"/>
            <a:t>Termination</a:t>
          </a:r>
          <a:endParaRPr lang="en-IN" dirty="0"/>
        </a:p>
      </dgm:t>
    </dgm:pt>
    <dgm:pt modelId="{D3890CC2-49BC-4E91-8B41-B59496BAD2F2}" type="parTrans" cxnId="{2935C209-9D23-434C-8F65-4AADA157BD68}">
      <dgm:prSet/>
      <dgm:spPr/>
      <dgm:t>
        <a:bodyPr/>
        <a:lstStyle/>
        <a:p>
          <a:endParaRPr lang="en-IN"/>
        </a:p>
      </dgm:t>
    </dgm:pt>
    <dgm:pt modelId="{7F451B8B-DA0A-476B-8FC9-FD32B319C9EA}" type="sibTrans" cxnId="{2935C209-9D23-434C-8F65-4AADA157BD68}">
      <dgm:prSet/>
      <dgm:spPr/>
      <dgm:t>
        <a:bodyPr/>
        <a:lstStyle/>
        <a:p>
          <a:endParaRPr lang="en-IN"/>
        </a:p>
      </dgm:t>
    </dgm:pt>
    <dgm:pt modelId="{D4EAE8CC-0317-4E47-BCE9-080DC01AB09C}">
      <dgm:prSet/>
      <dgm:spPr/>
      <dgm:t>
        <a:bodyPr/>
        <a:lstStyle/>
        <a:p>
          <a:r>
            <a:rPr lang="en-US" smtClean="0"/>
            <a:t>Defined set of inputs and outputs</a:t>
          </a:r>
          <a:endParaRPr lang="en-IN" dirty="0"/>
        </a:p>
      </dgm:t>
    </dgm:pt>
    <dgm:pt modelId="{C3F9381C-D680-4B90-91A5-D9FF7093D918}" type="parTrans" cxnId="{828DA2F2-7CEB-4B19-8F64-2029D7E69A44}">
      <dgm:prSet/>
      <dgm:spPr/>
      <dgm:t>
        <a:bodyPr/>
        <a:lstStyle/>
        <a:p>
          <a:endParaRPr lang="en-IN"/>
        </a:p>
      </dgm:t>
    </dgm:pt>
    <dgm:pt modelId="{6A1D9722-D765-45F1-90C6-A5A439459BD8}" type="sibTrans" cxnId="{828DA2F2-7CEB-4B19-8F64-2029D7E69A44}">
      <dgm:prSet/>
      <dgm:spPr/>
      <dgm:t>
        <a:bodyPr/>
        <a:lstStyle/>
        <a:p>
          <a:endParaRPr lang="en-IN"/>
        </a:p>
      </dgm:t>
    </dgm:pt>
    <dgm:pt modelId="{DFD9A9B6-1F40-44D9-B500-EDC98D45F979}" type="pres">
      <dgm:prSet presAssocID="{C707BDD3-F702-46FE-A6EF-2F0C0F23305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D3F7B165-58F8-4F47-91F6-7B4F6946E63B}" type="pres">
      <dgm:prSet presAssocID="{1EB7DDD2-64CB-4DAB-89A8-5C7BCE6155A4}" presName="parentLin" presStyleCnt="0"/>
      <dgm:spPr/>
    </dgm:pt>
    <dgm:pt modelId="{69AA744B-6C01-465D-9B77-A92BB77F7308}" type="pres">
      <dgm:prSet presAssocID="{1EB7DDD2-64CB-4DAB-89A8-5C7BCE6155A4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1EDCA006-FE4F-4E48-8447-BF4073BBAE5B}" type="pres">
      <dgm:prSet presAssocID="{1EB7DDD2-64CB-4DAB-89A8-5C7BCE6155A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C78A514-D448-4E02-960C-B33A72C3BC15}" type="pres">
      <dgm:prSet presAssocID="{1EB7DDD2-64CB-4DAB-89A8-5C7BCE6155A4}" presName="negativeSpace" presStyleCnt="0"/>
      <dgm:spPr/>
    </dgm:pt>
    <dgm:pt modelId="{ABD5A547-E384-431A-B32A-328F1EDAEB17}" type="pres">
      <dgm:prSet presAssocID="{1EB7DDD2-64CB-4DAB-89A8-5C7BCE6155A4}" presName="childText" presStyleLbl="conFgAcc1" presStyleIdx="0" presStyleCnt="4">
        <dgm:presLayoutVars>
          <dgm:bulletEnabled val="1"/>
        </dgm:presLayoutVars>
      </dgm:prSet>
      <dgm:spPr/>
    </dgm:pt>
    <dgm:pt modelId="{0A4B93B5-7C4E-4067-8B8C-66E7BD1A7B3B}" type="pres">
      <dgm:prSet presAssocID="{8C72FC18-9BBC-4C46-A3BD-AA79D58A58F1}" presName="spaceBetweenRectangles" presStyleCnt="0"/>
      <dgm:spPr/>
    </dgm:pt>
    <dgm:pt modelId="{781EA4BB-A67D-406B-83BD-104F7F856ABE}" type="pres">
      <dgm:prSet presAssocID="{F3A8D415-0D49-40CB-9DBE-F67A1FB7C8E8}" presName="parentLin" presStyleCnt="0"/>
      <dgm:spPr/>
    </dgm:pt>
    <dgm:pt modelId="{351E8356-4A50-4867-8B03-39E531CDEDAB}" type="pres">
      <dgm:prSet presAssocID="{F3A8D415-0D49-40CB-9DBE-F67A1FB7C8E8}" presName="parentLeftMargin" presStyleLbl="node1" presStyleIdx="0" presStyleCnt="4"/>
      <dgm:spPr/>
      <dgm:t>
        <a:bodyPr/>
        <a:lstStyle/>
        <a:p>
          <a:endParaRPr lang="en-IN"/>
        </a:p>
      </dgm:t>
    </dgm:pt>
    <dgm:pt modelId="{30DA3CDD-D63E-4938-9871-A005CC017CB4}" type="pres">
      <dgm:prSet presAssocID="{F3A8D415-0D49-40CB-9DBE-F67A1FB7C8E8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708727DD-E870-4A57-8566-EB65465CBB05}" type="pres">
      <dgm:prSet presAssocID="{F3A8D415-0D49-40CB-9DBE-F67A1FB7C8E8}" presName="negativeSpace" presStyleCnt="0"/>
      <dgm:spPr/>
    </dgm:pt>
    <dgm:pt modelId="{1C43327D-8E41-4766-8A33-921C4B8BB69F}" type="pres">
      <dgm:prSet presAssocID="{F3A8D415-0D49-40CB-9DBE-F67A1FB7C8E8}" presName="childText" presStyleLbl="conFgAcc1" presStyleIdx="1" presStyleCnt="4">
        <dgm:presLayoutVars>
          <dgm:bulletEnabled val="1"/>
        </dgm:presLayoutVars>
      </dgm:prSet>
      <dgm:spPr/>
    </dgm:pt>
    <dgm:pt modelId="{C2925EFA-2CA7-4FBE-B171-90D654404C14}" type="pres">
      <dgm:prSet presAssocID="{BEC3FF52-66EF-4E83-AA31-40112203FDF1}" presName="spaceBetweenRectangles" presStyleCnt="0"/>
      <dgm:spPr/>
    </dgm:pt>
    <dgm:pt modelId="{697FD8EB-5C7D-4DF9-A555-7EEA27B7712B}" type="pres">
      <dgm:prSet presAssocID="{C5122206-EE46-4EE8-8327-80D68E3A5EFD}" presName="parentLin" presStyleCnt="0"/>
      <dgm:spPr/>
    </dgm:pt>
    <dgm:pt modelId="{C88144DE-8B54-43F1-A971-E68CE68BD965}" type="pres">
      <dgm:prSet presAssocID="{C5122206-EE46-4EE8-8327-80D68E3A5EFD}" presName="parentLeftMargin" presStyleLbl="node1" presStyleIdx="1" presStyleCnt="4"/>
      <dgm:spPr/>
      <dgm:t>
        <a:bodyPr/>
        <a:lstStyle/>
        <a:p>
          <a:endParaRPr lang="en-IN"/>
        </a:p>
      </dgm:t>
    </dgm:pt>
    <dgm:pt modelId="{CF15BEB8-F59C-4C3E-95EC-F68308DC4851}" type="pres">
      <dgm:prSet presAssocID="{C5122206-EE46-4EE8-8327-80D68E3A5EFD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DB3CE08E-7388-40A6-89F0-61D43A494EC5}" type="pres">
      <dgm:prSet presAssocID="{C5122206-EE46-4EE8-8327-80D68E3A5EFD}" presName="negativeSpace" presStyleCnt="0"/>
      <dgm:spPr/>
    </dgm:pt>
    <dgm:pt modelId="{444D5B8F-7E59-4E79-AAB2-2436BE39FA99}" type="pres">
      <dgm:prSet presAssocID="{C5122206-EE46-4EE8-8327-80D68E3A5EFD}" presName="childText" presStyleLbl="conFgAcc1" presStyleIdx="2" presStyleCnt="4">
        <dgm:presLayoutVars>
          <dgm:bulletEnabled val="1"/>
        </dgm:presLayoutVars>
      </dgm:prSet>
      <dgm:spPr/>
    </dgm:pt>
    <dgm:pt modelId="{CC1A7EBA-4D97-4813-8609-F09F1242E9D9}" type="pres">
      <dgm:prSet presAssocID="{7F451B8B-DA0A-476B-8FC9-FD32B319C9EA}" presName="spaceBetweenRectangles" presStyleCnt="0"/>
      <dgm:spPr/>
    </dgm:pt>
    <dgm:pt modelId="{69F3F337-8725-4CBF-827C-3A1C11D84AD8}" type="pres">
      <dgm:prSet presAssocID="{D4EAE8CC-0317-4E47-BCE9-080DC01AB09C}" presName="parentLin" presStyleCnt="0"/>
      <dgm:spPr/>
    </dgm:pt>
    <dgm:pt modelId="{27763902-8B74-4DBD-92E9-E1C363B752D7}" type="pres">
      <dgm:prSet presAssocID="{D4EAE8CC-0317-4E47-BCE9-080DC01AB09C}" presName="parentLeftMargin" presStyleLbl="node1" presStyleIdx="2" presStyleCnt="4"/>
      <dgm:spPr/>
      <dgm:t>
        <a:bodyPr/>
        <a:lstStyle/>
        <a:p>
          <a:endParaRPr lang="en-IN"/>
        </a:p>
      </dgm:t>
    </dgm:pt>
    <dgm:pt modelId="{F96EFC74-ACC2-4ACF-8111-D855B38D8B44}" type="pres">
      <dgm:prSet presAssocID="{D4EAE8CC-0317-4E47-BCE9-080DC01AB09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030EB580-A2EE-4A54-ABAC-DFFB6876E004}" type="pres">
      <dgm:prSet presAssocID="{D4EAE8CC-0317-4E47-BCE9-080DC01AB09C}" presName="negativeSpace" presStyleCnt="0"/>
      <dgm:spPr/>
    </dgm:pt>
    <dgm:pt modelId="{90105235-ADAD-4B2F-81CE-4B2C9AC1BAE9}" type="pres">
      <dgm:prSet presAssocID="{D4EAE8CC-0317-4E47-BCE9-080DC01AB09C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828DA2F2-7CEB-4B19-8F64-2029D7E69A44}" srcId="{C707BDD3-F702-46FE-A6EF-2F0C0F23305D}" destId="{D4EAE8CC-0317-4E47-BCE9-080DC01AB09C}" srcOrd="3" destOrd="0" parTransId="{C3F9381C-D680-4B90-91A5-D9FF7093D918}" sibTransId="{6A1D9722-D765-45F1-90C6-A5A439459BD8}"/>
    <dgm:cxn modelId="{790A2977-43B5-4CCF-A617-4B2D6C88931A}" type="presOf" srcId="{C5122206-EE46-4EE8-8327-80D68E3A5EFD}" destId="{CF15BEB8-F59C-4C3E-95EC-F68308DC4851}" srcOrd="1" destOrd="0" presId="urn:microsoft.com/office/officeart/2005/8/layout/list1"/>
    <dgm:cxn modelId="{937FD0C1-E786-4F54-B7D2-82D20AEEF1E5}" type="presOf" srcId="{1EB7DDD2-64CB-4DAB-89A8-5C7BCE6155A4}" destId="{69AA744B-6C01-465D-9B77-A92BB77F7308}" srcOrd="0" destOrd="0" presId="urn:microsoft.com/office/officeart/2005/8/layout/list1"/>
    <dgm:cxn modelId="{6FE58982-10F1-4070-BB22-DF8D03F0B5E1}" srcId="{C707BDD3-F702-46FE-A6EF-2F0C0F23305D}" destId="{1EB7DDD2-64CB-4DAB-89A8-5C7BCE6155A4}" srcOrd="0" destOrd="0" parTransId="{9C230232-122C-4170-8E1B-6B84AFE996AC}" sibTransId="{8C72FC18-9BBC-4C46-A3BD-AA79D58A58F1}"/>
    <dgm:cxn modelId="{0D829417-8AD6-472A-84B6-9BF3E3F62B17}" type="presOf" srcId="{1EB7DDD2-64CB-4DAB-89A8-5C7BCE6155A4}" destId="{1EDCA006-FE4F-4E48-8447-BF4073BBAE5B}" srcOrd="1" destOrd="0" presId="urn:microsoft.com/office/officeart/2005/8/layout/list1"/>
    <dgm:cxn modelId="{0ECB609C-988F-4A2D-8732-01D0458F75F6}" type="presOf" srcId="{D4EAE8CC-0317-4E47-BCE9-080DC01AB09C}" destId="{F96EFC74-ACC2-4ACF-8111-D855B38D8B44}" srcOrd="1" destOrd="0" presId="urn:microsoft.com/office/officeart/2005/8/layout/list1"/>
    <dgm:cxn modelId="{A4755B90-8DE6-43BC-81A3-40A6E6D0B8FF}" type="presOf" srcId="{D4EAE8CC-0317-4E47-BCE9-080DC01AB09C}" destId="{27763902-8B74-4DBD-92E9-E1C363B752D7}" srcOrd="0" destOrd="0" presId="urn:microsoft.com/office/officeart/2005/8/layout/list1"/>
    <dgm:cxn modelId="{2935C209-9D23-434C-8F65-4AADA157BD68}" srcId="{C707BDD3-F702-46FE-A6EF-2F0C0F23305D}" destId="{C5122206-EE46-4EE8-8327-80D68E3A5EFD}" srcOrd="2" destOrd="0" parTransId="{D3890CC2-49BC-4E91-8B41-B59496BAD2F2}" sibTransId="{7F451B8B-DA0A-476B-8FC9-FD32B319C9EA}"/>
    <dgm:cxn modelId="{AACAE7DD-3E64-4738-A274-7D6A4FF77623}" type="presOf" srcId="{C707BDD3-F702-46FE-A6EF-2F0C0F23305D}" destId="{DFD9A9B6-1F40-44D9-B500-EDC98D45F979}" srcOrd="0" destOrd="0" presId="urn:microsoft.com/office/officeart/2005/8/layout/list1"/>
    <dgm:cxn modelId="{44E2A3A7-B460-4D44-BC5E-2B05B39ABCD3}" srcId="{C707BDD3-F702-46FE-A6EF-2F0C0F23305D}" destId="{F3A8D415-0D49-40CB-9DBE-F67A1FB7C8E8}" srcOrd="1" destOrd="0" parTransId="{4261624D-3C27-42BB-85ED-D43416B83A79}" sibTransId="{BEC3FF52-66EF-4E83-AA31-40112203FDF1}"/>
    <dgm:cxn modelId="{48C2BF2C-208A-4A6C-BED3-5756DE56DC33}" type="presOf" srcId="{F3A8D415-0D49-40CB-9DBE-F67A1FB7C8E8}" destId="{30DA3CDD-D63E-4938-9871-A005CC017CB4}" srcOrd="1" destOrd="0" presId="urn:microsoft.com/office/officeart/2005/8/layout/list1"/>
    <dgm:cxn modelId="{D73273EE-E3CC-4E24-AB34-23F000FA6221}" type="presOf" srcId="{F3A8D415-0D49-40CB-9DBE-F67A1FB7C8E8}" destId="{351E8356-4A50-4867-8B03-39E531CDEDAB}" srcOrd="0" destOrd="0" presId="urn:microsoft.com/office/officeart/2005/8/layout/list1"/>
    <dgm:cxn modelId="{0BD6FE27-0829-4407-8BED-6F9DA0F0DD39}" type="presOf" srcId="{C5122206-EE46-4EE8-8327-80D68E3A5EFD}" destId="{C88144DE-8B54-43F1-A971-E68CE68BD965}" srcOrd="0" destOrd="0" presId="urn:microsoft.com/office/officeart/2005/8/layout/list1"/>
    <dgm:cxn modelId="{8B1FF5B9-C077-4851-B000-117F18E5E172}" type="presParOf" srcId="{DFD9A9B6-1F40-44D9-B500-EDC98D45F979}" destId="{D3F7B165-58F8-4F47-91F6-7B4F6946E63B}" srcOrd="0" destOrd="0" presId="urn:microsoft.com/office/officeart/2005/8/layout/list1"/>
    <dgm:cxn modelId="{F14E91FD-7F7D-4014-B4B0-DC3AE9675F4E}" type="presParOf" srcId="{D3F7B165-58F8-4F47-91F6-7B4F6946E63B}" destId="{69AA744B-6C01-465D-9B77-A92BB77F7308}" srcOrd="0" destOrd="0" presId="urn:microsoft.com/office/officeart/2005/8/layout/list1"/>
    <dgm:cxn modelId="{E9C3C1FD-D271-4871-A4FB-F2A5DCE034F5}" type="presParOf" srcId="{D3F7B165-58F8-4F47-91F6-7B4F6946E63B}" destId="{1EDCA006-FE4F-4E48-8447-BF4073BBAE5B}" srcOrd="1" destOrd="0" presId="urn:microsoft.com/office/officeart/2005/8/layout/list1"/>
    <dgm:cxn modelId="{31A125A7-974A-4742-B8F1-F5A1221CF4EC}" type="presParOf" srcId="{DFD9A9B6-1F40-44D9-B500-EDC98D45F979}" destId="{7C78A514-D448-4E02-960C-B33A72C3BC15}" srcOrd="1" destOrd="0" presId="urn:microsoft.com/office/officeart/2005/8/layout/list1"/>
    <dgm:cxn modelId="{9E994B4A-57DF-429C-8A64-B3F0273AE6FE}" type="presParOf" srcId="{DFD9A9B6-1F40-44D9-B500-EDC98D45F979}" destId="{ABD5A547-E384-431A-B32A-328F1EDAEB17}" srcOrd="2" destOrd="0" presId="urn:microsoft.com/office/officeart/2005/8/layout/list1"/>
    <dgm:cxn modelId="{782EE41E-A9FB-4CE3-946A-CAAEC787DDD4}" type="presParOf" srcId="{DFD9A9B6-1F40-44D9-B500-EDC98D45F979}" destId="{0A4B93B5-7C4E-4067-8B8C-66E7BD1A7B3B}" srcOrd="3" destOrd="0" presId="urn:microsoft.com/office/officeart/2005/8/layout/list1"/>
    <dgm:cxn modelId="{2B6E32CA-8960-45C8-AA55-41D3B9027B1C}" type="presParOf" srcId="{DFD9A9B6-1F40-44D9-B500-EDC98D45F979}" destId="{781EA4BB-A67D-406B-83BD-104F7F856ABE}" srcOrd="4" destOrd="0" presId="urn:microsoft.com/office/officeart/2005/8/layout/list1"/>
    <dgm:cxn modelId="{A41CCB08-A3A6-429E-AD99-14AF7A0240B4}" type="presParOf" srcId="{781EA4BB-A67D-406B-83BD-104F7F856ABE}" destId="{351E8356-4A50-4867-8B03-39E531CDEDAB}" srcOrd="0" destOrd="0" presId="urn:microsoft.com/office/officeart/2005/8/layout/list1"/>
    <dgm:cxn modelId="{0941BF13-2313-4BE9-B799-C83A9920BAA1}" type="presParOf" srcId="{781EA4BB-A67D-406B-83BD-104F7F856ABE}" destId="{30DA3CDD-D63E-4938-9871-A005CC017CB4}" srcOrd="1" destOrd="0" presId="urn:microsoft.com/office/officeart/2005/8/layout/list1"/>
    <dgm:cxn modelId="{63C7412B-54CE-4700-93EF-40E1B0EE2318}" type="presParOf" srcId="{DFD9A9B6-1F40-44D9-B500-EDC98D45F979}" destId="{708727DD-E870-4A57-8566-EB65465CBB05}" srcOrd="5" destOrd="0" presId="urn:microsoft.com/office/officeart/2005/8/layout/list1"/>
    <dgm:cxn modelId="{3DFE707F-C6EA-4755-A4DC-0B4F81A569AA}" type="presParOf" srcId="{DFD9A9B6-1F40-44D9-B500-EDC98D45F979}" destId="{1C43327D-8E41-4766-8A33-921C4B8BB69F}" srcOrd="6" destOrd="0" presId="urn:microsoft.com/office/officeart/2005/8/layout/list1"/>
    <dgm:cxn modelId="{5EBADA91-2BE0-417A-82E1-9CE1193A130F}" type="presParOf" srcId="{DFD9A9B6-1F40-44D9-B500-EDC98D45F979}" destId="{C2925EFA-2CA7-4FBE-B171-90D654404C14}" srcOrd="7" destOrd="0" presId="urn:microsoft.com/office/officeart/2005/8/layout/list1"/>
    <dgm:cxn modelId="{0659F79A-C294-43DD-A73B-834CE8C20430}" type="presParOf" srcId="{DFD9A9B6-1F40-44D9-B500-EDC98D45F979}" destId="{697FD8EB-5C7D-4DF9-A555-7EEA27B7712B}" srcOrd="8" destOrd="0" presId="urn:microsoft.com/office/officeart/2005/8/layout/list1"/>
    <dgm:cxn modelId="{D9AB5688-09F3-409E-BADB-E84BA33FA3C4}" type="presParOf" srcId="{697FD8EB-5C7D-4DF9-A555-7EEA27B7712B}" destId="{C88144DE-8B54-43F1-A971-E68CE68BD965}" srcOrd="0" destOrd="0" presId="urn:microsoft.com/office/officeart/2005/8/layout/list1"/>
    <dgm:cxn modelId="{6C020E1E-5430-41A5-838D-29A317D8DB3E}" type="presParOf" srcId="{697FD8EB-5C7D-4DF9-A555-7EEA27B7712B}" destId="{CF15BEB8-F59C-4C3E-95EC-F68308DC4851}" srcOrd="1" destOrd="0" presId="urn:microsoft.com/office/officeart/2005/8/layout/list1"/>
    <dgm:cxn modelId="{EF4F447B-9915-4663-AF88-507D4F6B761F}" type="presParOf" srcId="{DFD9A9B6-1F40-44D9-B500-EDC98D45F979}" destId="{DB3CE08E-7388-40A6-89F0-61D43A494EC5}" srcOrd="9" destOrd="0" presId="urn:microsoft.com/office/officeart/2005/8/layout/list1"/>
    <dgm:cxn modelId="{FFAE6E89-293E-40E3-A35B-ED0EF48C829A}" type="presParOf" srcId="{DFD9A9B6-1F40-44D9-B500-EDC98D45F979}" destId="{444D5B8F-7E59-4E79-AAB2-2436BE39FA99}" srcOrd="10" destOrd="0" presId="urn:microsoft.com/office/officeart/2005/8/layout/list1"/>
    <dgm:cxn modelId="{50E7AE54-986E-41EE-BEE7-0981E6998CA9}" type="presParOf" srcId="{DFD9A9B6-1F40-44D9-B500-EDC98D45F979}" destId="{CC1A7EBA-4D97-4813-8609-F09F1242E9D9}" srcOrd="11" destOrd="0" presId="urn:microsoft.com/office/officeart/2005/8/layout/list1"/>
    <dgm:cxn modelId="{0289A2E3-2595-49FA-A28A-0BE421DDCE9C}" type="presParOf" srcId="{DFD9A9B6-1F40-44D9-B500-EDC98D45F979}" destId="{69F3F337-8725-4CBF-827C-3A1C11D84AD8}" srcOrd="12" destOrd="0" presId="urn:microsoft.com/office/officeart/2005/8/layout/list1"/>
    <dgm:cxn modelId="{317662AD-F9E4-4FFE-9365-13190B55C8D6}" type="presParOf" srcId="{69F3F337-8725-4CBF-827C-3A1C11D84AD8}" destId="{27763902-8B74-4DBD-92E9-E1C363B752D7}" srcOrd="0" destOrd="0" presId="urn:microsoft.com/office/officeart/2005/8/layout/list1"/>
    <dgm:cxn modelId="{0636E2EE-5F13-4831-8C6F-E0CA23BEFD13}" type="presParOf" srcId="{69F3F337-8725-4CBF-827C-3A1C11D84AD8}" destId="{F96EFC74-ACC2-4ACF-8111-D855B38D8B44}" srcOrd="1" destOrd="0" presId="urn:microsoft.com/office/officeart/2005/8/layout/list1"/>
    <dgm:cxn modelId="{FF15CC78-5FAD-4E70-9ECC-1FE2D1F324B9}" type="presParOf" srcId="{DFD9A9B6-1F40-44D9-B500-EDC98D45F979}" destId="{030EB580-A2EE-4A54-ABAC-DFFB6876E004}" srcOrd="13" destOrd="0" presId="urn:microsoft.com/office/officeart/2005/8/layout/list1"/>
    <dgm:cxn modelId="{9B3EF9BD-2127-43C7-87D6-BF9F3AAAD52D}" type="presParOf" srcId="{DFD9A9B6-1F40-44D9-B500-EDC98D45F979}" destId="{90105235-ADAD-4B2F-81CE-4B2C9AC1BAE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C4F6C8-399E-4612-BE53-CCA823874789}" type="doc">
      <dgm:prSet loTypeId="urn:microsoft.com/office/officeart/2008/layout/AscendingPictureAccentProcess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IN"/>
        </a:p>
      </dgm:t>
    </dgm:pt>
    <dgm:pt modelId="{DB56E9EE-E314-4144-843B-63BAE6BA8154}">
      <dgm:prSet phldrT="[Text]"/>
      <dgm:spPr/>
      <dgm:t>
        <a:bodyPr/>
        <a:lstStyle/>
        <a:p>
          <a:r>
            <a:rPr lang="en-IN" dirty="0" smtClean="0"/>
            <a:t>A Priori</a:t>
          </a:r>
          <a:endParaRPr lang="en-IN" dirty="0"/>
        </a:p>
      </dgm:t>
    </dgm:pt>
    <dgm:pt modelId="{411A732D-D295-4AB2-BF7A-895897FA89AD}" type="parTrans" cxnId="{7AA8A1C2-E681-40AD-8B3C-4E1EF2628998}">
      <dgm:prSet/>
      <dgm:spPr/>
      <dgm:t>
        <a:bodyPr/>
        <a:lstStyle/>
        <a:p>
          <a:endParaRPr lang="en-IN"/>
        </a:p>
      </dgm:t>
    </dgm:pt>
    <dgm:pt modelId="{2822B9DC-FB30-4897-847D-543CF761047D}" type="sibTrans" cxnId="{7AA8A1C2-E681-40AD-8B3C-4E1EF2628998}">
      <dgm:prSet/>
      <dgm:spPr/>
      <dgm:t>
        <a:bodyPr/>
        <a:lstStyle/>
        <a:p>
          <a:endParaRPr lang="en-IN"/>
        </a:p>
      </dgm:t>
    </dgm:pt>
    <dgm:pt modelId="{DCC86982-4F39-4F4B-A188-D92C4A60F104}">
      <dgm:prSet phldrT="[Text]"/>
      <dgm:spPr/>
      <dgm:t>
        <a:bodyPr/>
        <a:lstStyle/>
        <a:p>
          <a:r>
            <a:rPr lang="en-IN" dirty="0" smtClean="0"/>
            <a:t>A Posteriori</a:t>
          </a:r>
          <a:endParaRPr lang="en-IN" dirty="0"/>
        </a:p>
      </dgm:t>
    </dgm:pt>
    <dgm:pt modelId="{5FF8B79A-0F75-4914-A825-9E093733F15D}" type="parTrans" cxnId="{CEE7EAD9-6AC9-4260-BE6F-F34F99804A2A}">
      <dgm:prSet/>
      <dgm:spPr/>
      <dgm:t>
        <a:bodyPr/>
        <a:lstStyle/>
        <a:p>
          <a:endParaRPr lang="en-IN"/>
        </a:p>
      </dgm:t>
    </dgm:pt>
    <dgm:pt modelId="{A44B4EBE-2CF5-4F6F-BE7A-C593CCA7B824}" type="sibTrans" cxnId="{CEE7EAD9-6AC9-4260-BE6F-F34F99804A2A}">
      <dgm:prSet/>
      <dgm:spPr/>
      <dgm:t>
        <a:bodyPr/>
        <a:lstStyle/>
        <a:p>
          <a:endParaRPr lang="en-IN"/>
        </a:p>
      </dgm:t>
    </dgm:pt>
    <dgm:pt modelId="{CEF5FE70-08A8-44BE-8770-881F839923B9}" type="pres">
      <dgm:prSet presAssocID="{40C4F6C8-399E-4612-BE53-CCA82387478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IN"/>
        </a:p>
      </dgm:t>
    </dgm:pt>
    <dgm:pt modelId="{5BB3BCDC-C93F-4C3E-BBDA-96FF7E9B89C5}" type="pres">
      <dgm:prSet presAssocID="{40C4F6C8-399E-4612-BE53-CCA823874789}" presName="dot1" presStyleLbl="alignNode1" presStyleIdx="0" presStyleCnt="10"/>
      <dgm:spPr/>
    </dgm:pt>
    <dgm:pt modelId="{A982530F-B666-4132-8436-A09949010F55}" type="pres">
      <dgm:prSet presAssocID="{40C4F6C8-399E-4612-BE53-CCA823874789}" presName="dot2" presStyleLbl="alignNode1" presStyleIdx="1" presStyleCnt="10"/>
      <dgm:spPr/>
    </dgm:pt>
    <dgm:pt modelId="{ACAD7CF7-26A3-4446-A871-82DF581DDC35}" type="pres">
      <dgm:prSet presAssocID="{40C4F6C8-399E-4612-BE53-CCA823874789}" presName="dot3" presStyleLbl="alignNode1" presStyleIdx="2" presStyleCnt="10"/>
      <dgm:spPr/>
    </dgm:pt>
    <dgm:pt modelId="{47D613A1-957C-4DE2-B6EE-66853FEE4509}" type="pres">
      <dgm:prSet presAssocID="{40C4F6C8-399E-4612-BE53-CCA823874789}" presName="dotArrow1" presStyleLbl="alignNode1" presStyleIdx="3" presStyleCnt="10"/>
      <dgm:spPr/>
    </dgm:pt>
    <dgm:pt modelId="{711AD45E-FA7E-4B0B-AD5D-55E51D7C6B2B}" type="pres">
      <dgm:prSet presAssocID="{40C4F6C8-399E-4612-BE53-CCA823874789}" presName="dotArrow2" presStyleLbl="alignNode1" presStyleIdx="4" presStyleCnt="10"/>
      <dgm:spPr/>
    </dgm:pt>
    <dgm:pt modelId="{D456E94F-6CF8-47C9-81A2-D7B06EBE852C}" type="pres">
      <dgm:prSet presAssocID="{40C4F6C8-399E-4612-BE53-CCA823874789}" presName="dotArrow3" presStyleLbl="alignNode1" presStyleIdx="5" presStyleCnt="10"/>
      <dgm:spPr/>
    </dgm:pt>
    <dgm:pt modelId="{239E169A-1F81-4536-941A-BAE2E35B4177}" type="pres">
      <dgm:prSet presAssocID="{40C4F6C8-399E-4612-BE53-CCA823874789}" presName="dotArrow4" presStyleLbl="alignNode1" presStyleIdx="6" presStyleCnt="10"/>
      <dgm:spPr/>
    </dgm:pt>
    <dgm:pt modelId="{A479417B-097B-4F59-BD9C-E0B3E28A07CB}" type="pres">
      <dgm:prSet presAssocID="{40C4F6C8-399E-4612-BE53-CCA823874789}" presName="dotArrow5" presStyleLbl="alignNode1" presStyleIdx="7" presStyleCnt="10"/>
      <dgm:spPr/>
    </dgm:pt>
    <dgm:pt modelId="{4CE972E8-9137-4848-8097-D749B6A94305}" type="pres">
      <dgm:prSet presAssocID="{40C4F6C8-399E-4612-BE53-CCA823874789}" presName="dotArrow6" presStyleLbl="alignNode1" presStyleIdx="8" presStyleCnt="10"/>
      <dgm:spPr/>
    </dgm:pt>
    <dgm:pt modelId="{052B56E3-1274-4CED-9348-4CCBF29FC635}" type="pres">
      <dgm:prSet presAssocID="{40C4F6C8-399E-4612-BE53-CCA823874789}" presName="dotArrow7" presStyleLbl="alignNode1" presStyleIdx="9" presStyleCnt="10"/>
      <dgm:spPr/>
    </dgm:pt>
    <dgm:pt modelId="{1402A548-BCC7-4975-AF3D-0F4B29BF565B}" type="pres">
      <dgm:prSet presAssocID="{DB56E9EE-E314-4144-843B-63BAE6BA8154}" presName="parTx1" presStyleLbl="node1" presStyleIdx="0" presStyleCnt="2"/>
      <dgm:spPr/>
      <dgm:t>
        <a:bodyPr/>
        <a:lstStyle/>
        <a:p>
          <a:endParaRPr lang="en-IN"/>
        </a:p>
      </dgm:t>
    </dgm:pt>
    <dgm:pt modelId="{BAF6D73C-8BEA-4ED0-9A45-F41C03E750E6}" type="pres">
      <dgm:prSet presAssocID="{2822B9DC-FB30-4897-847D-543CF761047D}" presName="picture1" presStyleCnt="0"/>
      <dgm:spPr/>
    </dgm:pt>
    <dgm:pt modelId="{6ABFEE89-93E1-4BCB-9985-8B2240060BE9}" type="pres">
      <dgm:prSet presAssocID="{2822B9DC-FB30-4897-847D-543CF761047D}" presName="imageRepeatNode" presStyleLbl="fgImgPlace1" presStyleIdx="0" presStyleCnt="2"/>
      <dgm:spPr/>
      <dgm:t>
        <a:bodyPr/>
        <a:lstStyle/>
        <a:p>
          <a:endParaRPr lang="en-IN"/>
        </a:p>
      </dgm:t>
    </dgm:pt>
    <dgm:pt modelId="{A70E1BA6-46DC-48AA-9125-6CC1695F964A}" type="pres">
      <dgm:prSet presAssocID="{DCC86982-4F39-4F4B-A188-D92C4A60F104}" presName="parTx2" presStyleLbl="node1" presStyleIdx="1" presStyleCnt="2"/>
      <dgm:spPr/>
      <dgm:t>
        <a:bodyPr/>
        <a:lstStyle/>
        <a:p>
          <a:endParaRPr lang="en-IN"/>
        </a:p>
      </dgm:t>
    </dgm:pt>
    <dgm:pt modelId="{CC5EAACC-2588-43BC-99FE-95973DC53B96}" type="pres">
      <dgm:prSet presAssocID="{A44B4EBE-2CF5-4F6F-BE7A-C593CCA7B824}" presName="picture2" presStyleCnt="0"/>
      <dgm:spPr/>
    </dgm:pt>
    <dgm:pt modelId="{EDD2D070-F655-475E-A562-24A60555FE0E}" type="pres">
      <dgm:prSet presAssocID="{A44B4EBE-2CF5-4F6F-BE7A-C593CCA7B824}" presName="imageRepeatNode" presStyleLbl="fgImgPlace1" presStyleIdx="1" presStyleCnt="2" custLinFactNeighborX="1288"/>
      <dgm:spPr/>
      <dgm:t>
        <a:bodyPr/>
        <a:lstStyle/>
        <a:p>
          <a:endParaRPr lang="en-IN"/>
        </a:p>
      </dgm:t>
    </dgm:pt>
  </dgm:ptLst>
  <dgm:cxnLst>
    <dgm:cxn modelId="{2A74DF13-A0C6-4887-9464-1741DE46F18B}" type="presOf" srcId="{DCC86982-4F39-4F4B-A188-D92C4A60F104}" destId="{A70E1BA6-46DC-48AA-9125-6CC1695F964A}" srcOrd="0" destOrd="0" presId="urn:microsoft.com/office/officeart/2008/layout/AscendingPictureAccentProcess"/>
    <dgm:cxn modelId="{A79C404C-D79E-4073-972A-2AF001B1E7D1}" type="presOf" srcId="{A44B4EBE-2CF5-4F6F-BE7A-C593CCA7B824}" destId="{EDD2D070-F655-475E-A562-24A60555FE0E}" srcOrd="0" destOrd="0" presId="urn:microsoft.com/office/officeart/2008/layout/AscendingPictureAccentProcess"/>
    <dgm:cxn modelId="{0CB3B1AF-7878-474F-8194-2ADB15D6D540}" type="presOf" srcId="{DB56E9EE-E314-4144-843B-63BAE6BA8154}" destId="{1402A548-BCC7-4975-AF3D-0F4B29BF565B}" srcOrd="0" destOrd="0" presId="urn:microsoft.com/office/officeart/2008/layout/AscendingPictureAccentProcess"/>
    <dgm:cxn modelId="{CEE7EAD9-6AC9-4260-BE6F-F34F99804A2A}" srcId="{40C4F6C8-399E-4612-BE53-CCA823874789}" destId="{DCC86982-4F39-4F4B-A188-D92C4A60F104}" srcOrd="1" destOrd="0" parTransId="{5FF8B79A-0F75-4914-A825-9E093733F15D}" sibTransId="{A44B4EBE-2CF5-4F6F-BE7A-C593CCA7B824}"/>
    <dgm:cxn modelId="{F7D4ADF4-1C1F-4B9C-9866-80B8F4F1F808}" type="presOf" srcId="{2822B9DC-FB30-4897-847D-543CF761047D}" destId="{6ABFEE89-93E1-4BCB-9985-8B2240060BE9}" srcOrd="0" destOrd="0" presId="urn:microsoft.com/office/officeart/2008/layout/AscendingPictureAccentProcess"/>
    <dgm:cxn modelId="{0D4A6AB0-2F34-49B7-ACFB-AB84C8EF22D8}" type="presOf" srcId="{40C4F6C8-399E-4612-BE53-CCA823874789}" destId="{CEF5FE70-08A8-44BE-8770-881F839923B9}" srcOrd="0" destOrd="0" presId="urn:microsoft.com/office/officeart/2008/layout/AscendingPictureAccentProcess"/>
    <dgm:cxn modelId="{7AA8A1C2-E681-40AD-8B3C-4E1EF2628998}" srcId="{40C4F6C8-399E-4612-BE53-CCA823874789}" destId="{DB56E9EE-E314-4144-843B-63BAE6BA8154}" srcOrd="0" destOrd="0" parTransId="{411A732D-D295-4AB2-BF7A-895897FA89AD}" sibTransId="{2822B9DC-FB30-4897-847D-543CF761047D}"/>
    <dgm:cxn modelId="{E4E73228-74B9-43C9-BF01-9C6246786C4D}" type="presParOf" srcId="{CEF5FE70-08A8-44BE-8770-881F839923B9}" destId="{5BB3BCDC-C93F-4C3E-BBDA-96FF7E9B89C5}" srcOrd="0" destOrd="0" presId="urn:microsoft.com/office/officeart/2008/layout/AscendingPictureAccentProcess"/>
    <dgm:cxn modelId="{A27311AC-8037-483D-88E6-D8356BDE0F36}" type="presParOf" srcId="{CEF5FE70-08A8-44BE-8770-881F839923B9}" destId="{A982530F-B666-4132-8436-A09949010F55}" srcOrd="1" destOrd="0" presId="urn:microsoft.com/office/officeart/2008/layout/AscendingPictureAccentProcess"/>
    <dgm:cxn modelId="{28DA01B9-0CDA-474E-9689-88A1CF41D876}" type="presParOf" srcId="{CEF5FE70-08A8-44BE-8770-881F839923B9}" destId="{ACAD7CF7-26A3-4446-A871-82DF581DDC35}" srcOrd="2" destOrd="0" presId="urn:microsoft.com/office/officeart/2008/layout/AscendingPictureAccentProcess"/>
    <dgm:cxn modelId="{C93FF6FE-E706-490E-97D3-CFE92CBF2602}" type="presParOf" srcId="{CEF5FE70-08A8-44BE-8770-881F839923B9}" destId="{47D613A1-957C-4DE2-B6EE-66853FEE4509}" srcOrd="3" destOrd="0" presId="urn:microsoft.com/office/officeart/2008/layout/AscendingPictureAccentProcess"/>
    <dgm:cxn modelId="{A4731F85-D822-4754-8F76-AE3F21053674}" type="presParOf" srcId="{CEF5FE70-08A8-44BE-8770-881F839923B9}" destId="{711AD45E-FA7E-4B0B-AD5D-55E51D7C6B2B}" srcOrd="4" destOrd="0" presId="urn:microsoft.com/office/officeart/2008/layout/AscendingPictureAccentProcess"/>
    <dgm:cxn modelId="{4333F4D4-FDA3-460D-B450-A06A98BA8DCF}" type="presParOf" srcId="{CEF5FE70-08A8-44BE-8770-881F839923B9}" destId="{D456E94F-6CF8-47C9-81A2-D7B06EBE852C}" srcOrd="5" destOrd="0" presId="urn:microsoft.com/office/officeart/2008/layout/AscendingPictureAccentProcess"/>
    <dgm:cxn modelId="{E87C6A67-83CB-4A37-A006-7ADA0A921C41}" type="presParOf" srcId="{CEF5FE70-08A8-44BE-8770-881F839923B9}" destId="{239E169A-1F81-4536-941A-BAE2E35B4177}" srcOrd="6" destOrd="0" presId="urn:microsoft.com/office/officeart/2008/layout/AscendingPictureAccentProcess"/>
    <dgm:cxn modelId="{B0B56E4E-D6A5-40C1-B026-A8C58935D10C}" type="presParOf" srcId="{CEF5FE70-08A8-44BE-8770-881F839923B9}" destId="{A479417B-097B-4F59-BD9C-E0B3E28A07CB}" srcOrd="7" destOrd="0" presId="urn:microsoft.com/office/officeart/2008/layout/AscendingPictureAccentProcess"/>
    <dgm:cxn modelId="{A2CC60AA-57AB-45A0-9498-2D2DCE30A0F0}" type="presParOf" srcId="{CEF5FE70-08A8-44BE-8770-881F839923B9}" destId="{4CE972E8-9137-4848-8097-D749B6A94305}" srcOrd="8" destOrd="0" presId="urn:microsoft.com/office/officeart/2008/layout/AscendingPictureAccentProcess"/>
    <dgm:cxn modelId="{3666BBBC-CD6C-4202-A9FB-A639CFFAB78C}" type="presParOf" srcId="{CEF5FE70-08A8-44BE-8770-881F839923B9}" destId="{052B56E3-1274-4CED-9348-4CCBF29FC635}" srcOrd="9" destOrd="0" presId="urn:microsoft.com/office/officeart/2008/layout/AscendingPictureAccentProcess"/>
    <dgm:cxn modelId="{60DFB971-7220-4291-8FF1-93E681A9DD0A}" type="presParOf" srcId="{CEF5FE70-08A8-44BE-8770-881F839923B9}" destId="{1402A548-BCC7-4975-AF3D-0F4B29BF565B}" srcOrd="10" destOrd="0" presId="urn:microsoft.com/office/officeart/2008/layout/AscendingPictureAccentProcess"/>
    <dgm:cxn modelId="{BAD42092-A30B-4531-B781-DBFBF468469E}" type="presParOf" srcId="{CEF5FE70-08A8-44BE-8770-881F839923B9}" destId="{BAF6D73C-8BEA-4ED0-9A45-F41C03E750E6}" srcOrd="11" destOrd="0" presId="urn:microsoft.com/office/officeart/2008/layout/AscendingPictureAccentProcess"/>
    <dgm:cxn modelId="{92EE1173-E0A2-4FA6-A623-D0D8FC25C014}" type="presParOf" srcId="{BAF6D73C-8BEA-4ED0-9A45-F41C03E750E6}" destId="{6ABFEE89-93E1-4BCB-9985-8B2240060BE9}" srcOrd="0" destOrd="0" presId="urn:microsoft.com/office/officeart/2008/layout/AscendingPictureAccentProcess"/>
    <dgm:cxn modelId="{4DF51555-F374-4424-B731-A84687ED0D36}" type="presParOf" srcId="{CEF5FE70-08A8-44BE-8770-881F839923B9}" destId="{A70E1BA6-46DC-48AA-9125-6CC1695F964A}" srcOrd="12" destOrd="0" presId="urn:microsoft.com/office/officeart/2008/layout/AscendingPictureAccentProcess"/>
    <dgm:cxn modelId="{6C9A95DF-31FE-49C2-BACD-8B8C8E71A76C}" type="presParOf" srcId="{CEF5FE70-08A8-44BE-8770-881F839923B9}" destId="{CC5EAACC-2588-43BC-99FE-95973DC53B96}" srcOrd="13" destOrd="0" presId="urn:microsoft.com/office/officeart/2008/layout/AscendingPictureAccentProcess"/>
    <dgm:cxn modelId="{AC20D962-06CB-4E60-B610-802C0F953666}" type="presParOf" srcId="{CC5EAACC-2588-43BC-99FE-95973DC53B96}" destId="{EDD2D070-F655-475E-A562-24A60555FE0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DC49CB-DF16-4B98-8D0E-12FFDF2E5C3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IN"/>
        </a:p>
      </dgm:t>
    </dgm:pt>
    <dgm:pt modelId="{1F86E89E-05EA-4D7F-86F3-87D7425CC146}">
      <dgm:prSet phldrT="[Text]" custT="1"/>
      <dgm:spPr/>
      <dgm:t>
        <a:bodyPr/>
        <a:lstStyle/>
        <a:p>
          <a:r>
            <a:rPr lang="en-IN" sz="1800" b="1" dirty="0" smtClean="0">
              <a:latin typeface="Arial" panose="020B0604020202020204" pitchFamily="34" charset="0"/>
              <a:cs typeface="Arial" panose="020B0604020202020204" pitchFamily="34" charset="0"/>
            </a:rPr>
            <a:t>A Priori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1B00D4-D59B-42BD-95E2-45CAA60EB37D}" type="parTrans" cxnId="{05EEB14B-D6C2-4A5E-B8DD-4BAF71CAAC15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30C3C49-38BC-48AE-9EF3-76D7012DF622}" type="sibTrans" cxnId="{05EEB14B-D6C2-4A5E-B8DD-4BAF71CAAC15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5D37B8-9D33-47ED-9B2C-F24CDE5F46F6}">
      <dgm:prSet phldrT="[Text]" custT="1"/>
      <dgm:spPr/>
      <dgm:t>
        <a:bodyPr/>
        <a:lstStyle/>
        <a:p>
          <a:r>
            <a:rPr lang="en-IN" sz="1800" b="0" i="0" dirty="0" err="1" smtClean="0">
              <a:latin typeface="Arial" panose="020B0604020202020204" pitchFamily="34" charset="0"/>
              <a:cs typeface="Arial" panose="020B0604020202020204" pitchFamily="34" charset="0"/>
            </a:rPr>
            <a:t>Piori</a:t>
          </a:r>
          <a:r>
            <a:rPr lang="en-IN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 analysis is an absolute analysis.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07A985-4395-4DF7-A180-E5C45BE2377E}" type="parTrans" cxnId="{445DF2CD-03A4-4719-8DA1-FCAFC4CD9D1B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9F7A0D-BCC0-40E6-842B-604296B55C89}" type="sibTrans" cxnId="{445DF2CD-03A4-4719-8DA1-FCAFC4CD9D1B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01725B4-EC0D-4468-9403-7572FF1A4B35}">
      <dgm:prSet phldrT="[Text]" custT="1"/>
      <dgm:spPr/>
      <dgm:t>
        <a:bodyPr/>
        <a:lstStyle/>
        <a:p>
          <a:r>
            <a:rPr lang="en-IN" sz="1800" b="1" dirty="0" smtClean="0">
              <a:latin typeface="Arial" panose="020B0604020202020204" pitchFamily="34" charset="0"/>
              <a:cs typeface="Arial" panose="020B0604020202020204" pitchFamily="34" charset="0"/>
            </a:rPr>
            <a:t>A Posteriori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39CEC5-FE94-4C50-903F-3BBE03D6D733}" type="parTrans" cxnId="{F1FEE405-39A3-455B-8B1E-03565A196D1D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911486-06AE-40AB-8074-B6145A98FE3E}" type="sibTrans" cxnId="{F1FEE405-39A3-455B-8B1E-03565A196D1D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3D9B8F1-51A5-488C-AD4A-AA0B11E7C9C5}">
      <dgm:prSet phldrT="[Text]" custT="1"/>
      <dgm:spPr/>
      <dgm:t>
        <a:bodyPr/>
        <a:lstStyle/>
        <a:p>
          <a:r>
            <a:rPr lang="en-US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It is dependent on language of compiler and type of hardware.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F38214-91AA-4880-B3BF-366771F9FEE8}" type="parTrans" cxnId="{AC75AC2B-45E6-49C0-8C26-2997F7F3480A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79E150A-89DA-4300-BD5D-E4D65FB6CA6B}" type="sibTrans" cxnId="{AC75AC2B-45E6-49C0-8C26-2997F7F3480A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FA3DDC4-5F4E-469D-96FF-89F857AE014D}">
      <dgm:prSet phldrT="[Text]" custT="1"/>
      <dgm:spPr/>
      <dgm:t>
        <a:bodyPr/>
        <a:lstStyle/>
        <a:p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405609-0074-44E7-98D0-01621932729B}" type="parTrans" cxnId="{D23A30E4-B37C-436D-A1D5-24C18837E48A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53FDEC6-CA29-494A-83C3-57FCD4ADD245}" type="sibTrans" cxnId="{D23A30E4-B37C-436D-A1D5-24C18837E48A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EB6A83-C1E2-42D8-9EAB-9B9BF3E6ADC5}">
      <dgm:prSet phldrT="[Text]" custT="1"/>
      <dgm:spPr/>
      <dgm:t>
        <a:bodyPr/>
        <a:lstStyle/>
        <a:p>
          <a:r>
            <a:rPr lang="en-US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It is the reason we use asymptotic notations to determine time and space complexity as they change from computer to computer but asymptotically they are same.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BF59EE8-D118-4794-BBF3-6414E3491FBD}" type="parTrans" cxnId="{C46CAB2D-E6D9-42DA-9F75-B579F5B0CFD3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988AD80-BC87-48D2-9366-A3C58E38E681}" type="sibTrans" cxnId="{C46CAB2D-E6D9-42DA-9F75-B579F5B0CFD3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5FF44EB-C3AD-4FB2-AB23-8FA4808CBF84}">
      <dgm:prSet phldrT="[Text]" custT="1"/>
      <dgm:spPr/>
      <dgm:t>
        <a:bodyPr/>
        <a:lstStyle/>
        <a:p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38601B5-5A82-40EA-8838-18F2EC868D2A}" type="parTrans" cxnId="{383633B4-CF16-4747-839F-3FE285662D88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658C25E-1B16-4621-9B1B-7BEEE75434CB}" type="sibTrans" cxnId="{383633B4-CF16-4747-839F-3FE285662D88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2366D49-6099-4127-B57A-F94F814A7861}">
      <dgm:prSet phldrT="[Text]" custT="1"/>
      <dgm:spPr/>
      <dgm:t>
        <a:bodyPr/>
        <a:lstStyle/>
        <a:p>
          <a:r>
            <a:rPr lang="en-IN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Posteriori analysis is a relative analysis.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DE14169-F9A7-4128-AFC2-33482AC4B825}" type="parTrans" cxnId="{68396DF9-7CB6-40FC-9852-A621D3CF8965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945BBD1-1165-4C11-AF4E-422846F38D62}" type="sibTrans" cxnId="{68396DF9-7CB6-40FC-9852-A621D3CF8965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8626F92-856D-4F31-AAB2-ED5BF835EB4B}">
      <dgm:prSet phldrT="[Text]" custT="1"/>
      <dgm:spPr/>
      <dgm:t>
        <a:bodyPr/>
        <a:lstStyle/>
        <a:p>
          <a:r>
            <a:rPr lang="en-US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In industries, we cannot do A </a:t>
          </a:r>
          <a:r>
            <a:rPr lang="en-US" sz="1800" b="0" i="0" dirty="0" err="1" smtClean="0">
              <a:latin typeface="Arial" panose="020B0604020202020204" pitchFamily="34" charset="0"/>
              <a:cs typeface="Arial" panose="020B0604020202020204" pitchFamily="34" charset="0"/>
            </a:rPr>
            <a:t>postiari</a:t>
          </a:r>
          <a:r>
            <a:rPr lang="en-US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 analysis.  As software is generally made for anonymous users who may  run it on different systems (in processor like Pentium 3 or Pentium 4) from those present in the industry.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A2E361-91C7-4781-9B46-B8D3F040115B}" type="parTrans" cxnId="{21DD95A3-64EB-40CD-B144-201C94D176BB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0F26E20-0E82-4826-BFA5-311ABEF3934E}" type="sibTrans" cxnId="{21DD95A3-64EB-40CD-B144-201C94D176BB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D3DD8A1-9C53-466D-B634-C8DF22B8D1F6}">
      <dgm:prSet phldrT="[Text]" custT="1"/>
      <dgm:spPr/>
      <dgm:t>
        <a:bodyPr/>
        <a:lstStyle/>
        <a:p>
          <a:r>
            <a:rPr lang="en-US" sz="1800" b="0" i="0" dirty="0" smtClean="0">
              <a:latin typeface="Arial" panose="020B0604020202020204" pitchFamily="34" charset="0"/>
              <a:cs typeface="Arial" panose="020B0604020202020204" pitchFamily="34" charset="0"/>
            </a:rPr>
            <a:t>It is independent of language of compiler and types of hardware</a:t>
          </a:r>
          <a:endParaRPr lang="en-IN" sz="18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790FCF-7B44-4744-ADED-DC79FE697B16}" type="parTrans" cxnId="{515ABCC6-C927-4F89-B187-3E48BEE8BC4C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FB863A2-FCB9-41DB-9622-B80844024684}" type="sibTrans" cxnId="{515ABCC6-C927-4F89-B187-3E48BEE8BC4C}">
      <dgm:prSet/>
      <dgm:spPr/>
      <dgm:t>
        <a:bodyPr/>
        <a:lstStyle/>
        <a:p>
          <a:endParaRPr lang="en-IN" sz="18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3AAA4BC-A3DE-4FB1-A3E2-6CB7FD266EFB}" type="pres">
      <dgm:prSet presAssocID="{B9DC49CB-DF16-4B98-8D0E-12FFDF2E5C3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IN"/>
        </a:p>
      </dgm:t>
    </dgm:pt>
    <dgm:pt modelId="{2013E4F3-6EDF-49D5-BFCE-0337E8BD291C}" type="pres">
      <dgm:prSet presAssocID="{1F86E89E-05EA-4D7F-86F3-87D7425CC146}" presName="parentText" presStyleLbl="node1" presStyleIdx="0" presStyleCnt="2" custScaleX="99122" custScaleY="53696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8796554B-23D9-422F-9EB3-8282738FF34D}" type="pres">
      <dgm:prSet presAssocID="{1F86E89E-05EA-4D7F-86F3-87D7425CC146}" presName="childText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4ECF180-12B6-4819-899D-E77D2EB953D9}" type="pres">
      <dgm:prSet presAssocID="{701725B4-EC0D-4468-9403-7572FF1A4B35}" presName="parentText" presStyleLbl="node1" presStyleIdx="1" presStyleCnt="2" custScaleX="99375" custScaleY="54884" custLinFactNeighborX="3" custLinFactNeighborY="774">
        <dgm:presLayoutVars>
          <dgm:chMax val="0"/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5D9226D6-85F4-4372-ACD1-0543470234E5}" type="pres">
      <dgm:prSet presAssocID="{701725B4-EC0D-4468-9403-7572FF1A4B35}" presName="childText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</dgm:ptLst>
  <dgm:cxnLst>
    <dgm:cxn modelId="{383633B4-CF16-4747-839F-3FE285662D88}" srcId="{701725B4-EC0D-4468-9403-7572FF1A4B35}" destId="{85FF44EB-C3AD-4FB2-AB23-8FA4808CBF84}" srcOrd="3" destOrd="0" parTransId="{B38601B5-5A82-40EA-8838-18F2EC868D2A}" sibTransId="{3658C25E-1B16-4621-9B1B-7BEEE75434CB}"/>
    <dgm:cxn modelId="{287153C6-6411-4AAD-93B8-4B019F878835}" type="presOf" srcId="{43D9B8F1-51A5-488C-AD4A-AA0B11E7C9C5}" destId="{5D9226D6-85F4-4372-ACD1-0543470234E5}" srcOrd="0" destOrd="0" presId="urn:microsoft.com/office/officeart/2005/8/layout/vList2"/>
    <dgm:cxn modelId="{A1CEAB9B-27D0-4455-ADB3-2231851D6EE0}" type="presOf" srcId="{6FA3DDC4-5F4E-469D-96FF-89F857AE014D}" destId="{8796554B-23D9-422F-9EB3-8282738FF34D}" srcOrd="0" destOrd="3" presId="urn:microsoft.com/office/officeart/2005/8/layout/vList2"/>
    <dgm:cxn modelId="{515ABCC6-C927-4F89-B187-3E48BEE8BC4C}" srcId="{1F86E89E-05EA-4D7F-86F3-87D7425CC146}" destId="{ED3DD8A1-9C53-466D-B634-C8DF22B8D1F6}" srcOrd="1" destOrd="0" parTransId="{D7790FCF-7B44-4744-ADED-DC79FE697B16}" sibTransId="{AFB863A2-FCB9-41DB-9622-B80844024684}"/>
    <dgm:cxn modelId="{D23A30E4-B37C-436D-A1D5-24C18837E48A}" srcId="{1F86E89E-05EA-4D7F-86F3-87D7425CC146}" destId="{6FA3DDC4-5F4E-469D-96FF-89F857AE014D}" srcOrd="3" destOrd="0" parTransId="{00405609-0074-44E7-98D0-01621932729B}" sibTransId="{653FDEC6-CA29-494A-83C3-57FCD4ADD245}"/>
    <dgm:cxn modelId="{05EEB14B-D6C2-4A5E-B8DD-4BAF71CAAC15}" srcId="{B9DC49CB-DF16-4B98-8D0E-12FFDF2E5C31}" destId="{1F86E89E-05EA-4D7F-86F3-87D7425CC146}" srcOrd="0" destOrd="0" parTransId="{A11B00D4-D59B-42BD-95E2-45CAA60EB37D}" sibTransId="{330C3C49-38BC-48AE-9EF3-76D7012DF622}"/>
    <dgm:cxn modelId="{BC5E9BD1-63BC-44E5-A16C-1CFCDADBB0DC}" type="presOf" srcId="{1F86E89E-05EA-4D7F-86F3-87D7425CC146}" destId="{2013E4F3-6EDF-49D5-BFCE-0337E8BD291C}" srcOrd="0" destOrd="0" presId="urn:microsoft.com/office/officeart/2005/8/layout/vList2"/>
    <dgm:cxn modelId="{45501D73-87B1-486E-9120-0F6C1F45C8F6}" type="presOf" srcId="{ED3DD8A1-9C53-466D-B634-C8DF22B8D1F6}" destId="{8796554B-23D9-422F-9EB3-8282738FF34D}" srcOrd="0" destOrd="1" presId="urn:microsoft.com/office/officeart/2005/8/layout/vList2"/>
    <dgm:cxn modelId="{4E028F52-F27A-4936-80DB-400D79019126}" type="presOf" srcId="{85FF44EB-C3AD-4FB2-AB23-8FA4808CBF84}" destId="{5D9226D6-85F4-4372-ACD1-0543470234E5}" srcOrd="0" destOrd="3" presId="urn:microsoft.com/office/officeart/2005/8/layout/vList2"/>
    <dgm:cxn modelId="{95F7E650-F7FD-41C1-A6EB-1EE9D7FD923B}" type="presOf" srcId="{68626F92-856D-4F31-AAB2-ED5BF835EB4B}" destId="{5D9226D6-85F4-4372-ACD1-0543470234E5}" srcOrd="0" destOrd="2" presId="urn:microsoft.com/office/officeart/2005/8/layout/vList2"/>
    <dgm:cxn modelId="{393C6CDD-E05F-40EF-92D9-E9FF27490548}" type="presOf" srcId="{701725B4-EC0D-4468-9403-7572FF1A4B35}" destId="{B4ECF180-12B6-4819-899D-E77D2EB953D9}" srcOrd="0" destOrd="0" presId="urn:microsoft.com/office/officeart/2005/8/layout/vList2"/>
    <dgm:cxn modelId="{445DF2CD-03A4-4719-8DA1-FCAFC4CD9D1B}" srcId="{1F86E89E-05EA-4D7F-86F3-87D7425CC146}" destId="{A75D37B8-9D33-47ED-9B2C-F24CDE5F46F6}" srcOrd="0" destOrd="0" parTransId="{D707A985-4395-4DF7-A180-E5C45BE2377E}" sibTransId="{699F7A0D-BCC0-40E6-842B-604296B55C89}"/>
    <dgm:cxn modelId="{9566EA64-EA7B-4B00-B72F-FCF087FE384C}" type="presOf" srcId="{62366D49-6099-4127-B57A-F94F814A7861}" destId="{5D9226D6-85F4-4372-ACD1-0543470234E5}" srcOrd="0" destOrd="1" presId="urn:microsoft.com/office/officeart/2005/8/layout/vList2"/>
    <dgm:cxn modelId="{AC75AC2B-45E6-49C0-8C26-2997F7F3480A}" srcId="{701725B4-EC0D-4468-9403-7572FF1A4B35}" destId="{43D9B8F1-51A5-488C-AD4A-AA0B11E7C9C5}" srcOrd="0" destOrd="0" parTransId="{0DF38214-91AA-4880-B3BF-366771F9FEE8}" sibTransId="{179E150A-89DA-4300-BD5D-E4D65FB6CA6B}"/>
    <dgm:cxn modelId="{21DD95A3-64EB-40CD-B144-201C94D176BB}" srcId="{701725B4-EC0D-4468-9403-7572FF1A4B35}" destId="{68626F92-856D-4F31-AAB2-ED5BF835EB4B}" srcOrd="2" destOrd="0" parTransId="{0DA2E361-91C7-4781-9B46-B8D3F040115B}" sibTransId="{30F26E20-0E82-4826-BFA5-311ABEF3934E}"/>
    <dgm:cxn modelId="{0C5E93D4-D6BB-4280-A054-109ACBCE58CC}" type="presOf" srcId="{B9DC49CB-DF16-4B98-8D0E-12FFDF2E5C31}" destId="{63AAA4BC-A3DE-4FB1-A3E2-6CB7FD266EFB}" srcOrd="0" destOrd="0" presId="urn:microsoft.com/office/officeart/2005/8/layout/vList2"/>
    <dgm:cxn modelId="{F1FEE405-39A3-455B-8B1E-03565A196D1D}" srcId="{B9DC49CB-DF16-4B98-8D0E-12FFDF2E5C31}" destId="{701725B4-EC0D-4468-9403-7572FF1A4B35}" srcOrd="1" destOrd="0" parTransId="{C139CEC5-FE94-4C50-903F-3BBE03D6D733}" sibTransId="{36911486-06AE-40AB-8074-B6145A98FE3E}"/>
    <dgm:cxn modelId="{4AB788D5-710E-4B47-89F4-22E9016AE445}" type="presOf" srcId="{94EB6A83-C1E2-42D8-9EAB-9B9BF3E6ADC5}" destId="{8796554B-23D9-422F-9EB3-8282738FF34D}" srcOrd="0" destOrd="2" presId="urn:microsoft.com/office/officeart/2005/8/layout/vList2"/>
    <dgm:cxn modelId="{68396DF9-7CB6-40FC-9852-A621D3CF8965}" srcId="{701725B4-EC0D-4468-9403-7572FF1A4B35}" destId="{62366D49-6099-4127-B57A-F94F814A7861}" srcOrd="1" destOrd="0" parTransId="{BDE14169-F9A7-4128-AFC2-33482AC4B825}" sibTransId="{2945BBD1-1165-4C11-AF4E-422846F38D62}"/>
    <dgm:cxn modelId="{C46CAB2D-E6D9-42DA-9F75-B579F5B0CFD3}" srcId="{1F86E89E-05EA-4D7F-86F3-87D7425CC146}" destId="{94EB6A83-C1E2-42D8-9EAB-9B9BF3E6ADC5}" srcOrd="2" destOrd="0" parTransId="{CBF59EE8-D118-4794-BBF3-6414E3491FBD}" sibTransId="{6988AD80-BC87-48D2-9366-A3C58E38E681}"/>
    <dgm:cxn modelId="{65BFF491-ACEB-4DF4-A5F2-EC38D99B27D8}" type="presOf" srcId="{A75D37B8-9D33-47ED-9B2C-F24CDE5F46F6}" destId="{8796554B-23D9-422F-9EB3-8282738FF34D}" srcOrd="0" destOrd="0" presId="urn:microsoft.com/office/officeart/2005/8/layout/vList2"/>
    <dgm:cxn modelId="{A8BAD7B0-EAEA-4A99-9D30-1FE9F4416ABB}" type="presParOf" srcId="{63AAA4BC-A3DE-4FB1-A3E2-6CB7FD266EFB}" destId="{2013E4F3-6EDF-49D5-BFCE-0337E8BD291C}" srcOrd="0" destOrd="0" presId="urn:microsoft.com/office/officeart/2005/8/layout/vList2"/>
    <dgm:cxn modelId="{E1B819D0-E0C4-4784-91E2-A72B7B4CC142}" type="presParOf" srcId="{63AAA4BC-A3DE-4FB1-A3E2-6CB7FD266EFB}" destId="{8796554B-23D9-422F-9EB3-8282738FF34D}" srcOrd="1" destOrd="0" presId="urn:microsoft.com/office/officeart/2005/8/layout/vList2"/>
    <dgm:cxn modelId="{B46087D7-6959-450B-BA26-34E884BE28B6}" type="presParOf" srcId="{63AAA4BC-A3DE-4FB1-A3E2-6CB7FD266EFB}" destId="{B4ECF180-12B6-4819-899D-E77D2EB953D9}" srcOrd="2" destOrd="0" presId="urn:microsoft.com/office/officeart/2005/8/layout/vList2"/>
    <dgm:cxn modelId="{FAC0497F-7995-4246-B7EC-3555136DD480}" type="presParOf" srcId="{63AAA4BC-A3DE-4FB1-A3E2-6CB7FD266EFB}" destId="{5D9226D6-85F4-4372-ACD1-0543470234E5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5815C5F-65F6-43C4-8586-C2962DFDED63}" type="doc">
      <dgm:prSet loTypeId="urn:microsoft.com/office/officeart/2005/8/layout/pyramid2" loCatId="list" qsTypeId="urn:microsoft.com/office/officeart/2005/8/quickstyle/simple1" qsCatId="simple" csTypeId="urn:microsoft.com/office/officeart/2005/8/colors/colorful2" csCatId="colorful" phldr="1"/>
      <dgm:spPr/>
    </dgm:pt>
    <dgm:pt modelId="{4EAB4318-3A80-43BB-8785-112D8E6391C5}">
      <dgm:prSet phldrT="[Text]"/>
      <dgm:spPr/>
      <dgm:t>
        <a:bodyPr/>
        <a:lstStyle/>
        <a:p>
          <a:r>
            <a:rPr lang="en-IN" dirty="0" smtClean="0"/>
            <a:t>Correctness</a:t>
          </a:r>
          <a:endParaRPr lang="en-IN" dirty="0"/>
        </a:p>
      </dgm:t>
    </dgm:pt>
    <dgm:pt modelId="{886C0160-2A52-4050-B8AB-FE8B19950CA3}" type="parTrans" cxnId="{0876B4FC-8E44-4EFD-BFFC-952268A5CECA}">
      <dgm:prSet/>
      <dgm:spPr/>
      <dgm:t>
        <a:bodyPr/>
        <a:lstStyle/>
        <a:p>
          <a:endParaRPr lang="en-IN"/>
        </a:p>
      </dgm:t>
    </dgm:pt>
    <dgm:pt modelId="{B3600A60-44AA-44B3-AA5F-685FB0B9C11E}" type="sibTrans" cxnId="{0876B4FC-8E44-4EFD-BFFC-952268A5CECA}">
      <dgm:prSet/>
      <dgm:spPr/>
      <dgm:t>
        <a:bodyPr/>
        <a:lstStyle/>
        <a:p>
          <a:endParaRPr lang="en-IN"/>
        </a:p>
      </dgm:t>
    </dgm:pt>
    <dgm:pt modelId="{B3F744AA-E81A-49BF-8CA1-903FC9C817CC}">
      <dgm:prSet phldrT="[Text]"/>
      <dgm:spPr/>
      <dgm:t>
        <a:bodyPr/>
        <a:lstStyle/>
        <a:p>
          <a:r>
            <a:rPr lang="en-IN" dirty="0" smtClean="0"/>
            <a:t>Time and Space Complexity</a:t>
          </a:r>
          <a:endParaRPr lang="en-IN" dirty="0"/>
        </a:p>
      </dgm:t>
    </dgm:pt>
    <dgm:pt modelId="{361FB21C-96E4-46E0-A17A-617A5016B837}" type="parTrans" cxnId="{9358656A-8D74-4CCE-A9AA-BCE129079735}">
      <dgm:prSet/>
      <dgm:spPr/>
      <dgm:t>
        <a:bodyPr/>
        <a:lstStyle/>
        <a:p>
          <a:endParaRPr lang="en-IN"/>
        </a:p>
      </dgm:t>
    </dgm:pt>
    <dgm:pt modelId="{EA5D030A-2794-48AC-AA0E-6E08085B78C3}" type="sibTrans" cxnId="{9358656A-8D74-4CCE-A9AA-BCE129079735}">
      <dgm:prSet/>
      <dgm:spPr/>
      <dgm:t>
        <a:bodyPr/>
        <a:lstStyle/>
        <a:p>
          <a:endParaRPr lang="en-IN"/>
        </a:p>
      </dgm:t>
    </dgm:pt>
    <dgm:pt modelId="{6BAFEDDD-46EE-4291-BEBF-40442CDF7DD2}">
      <dgm:prSet phldrT="[Text]"/>
      <dgm:spPr/>
      <dgm:t>
        <a:bodyPr/>
        <a:lstStyle/>
        <a:p>
          <a:r>
            <a:rPr lang="en-IN" dirty="0" smtClean="0"/>
            <a:t>Simplicity</a:t>
          </a:r>
          <a:endParaRPr lang="en-IN" dirty="0"/>
        </a:p>
      </dgm:t>
    </dgm:pt>
    <dgm:pt modelId="{206B5C1E-77E4-48B5-93AE-8D48DFDFC034}" type="parTrans" cxnId="{01B4E5D5-C403-40EF-B25E-A1386F3B42DE}">
      <dgm:prSet/>
      <dgm:spPr/>
      <dgm:t>
        <a:bodyPr/>
        <a:lstStyle/>
        <a:p>
          <a:endParaRPr lang="en-IN"/>
        </a:p>
      </dgm:t>
    </dgm:pt>
    <dgm:pt modelId="{62CF0429-6C86-49D3-B2D1-37CE79BAA94A}" type="sibTrans" cxnId="{01B4E5D5-C403-40EF-B25E-A1386F3B42DE}">
      <dgm:prSet/>
      <dgm:spPr/>
      <dgm:t>
        <a:bodyPr/>
        <a:lstStyle/>
        <a:p>
          <a:endParaRPr lang="en-IN"/>
        </a:p>
      </dgm:t>
    </dgm:pt>
    <dgm:pt modelId="{52C7CCDF-8353-4FBC-9BED-292A620EC8E5}">
      <dgm:prSet/>
      <dgm:spPr/>
      <dgm:t>
        <a:bodyPr/>
        <a:lstStyle/>
        <a:p>
          <a:r>
            <a:rPr lang="en-IN" dirty="0" smtClean="0"/>
            <a:t>Optimality</a:t>
          </a:r>
          <a:endParaRPr lang="en-IN" dirty="0"/>
        </a:p>
      </dgm:t>
    </dgm:pt>
    <dgm:pt modelId="{3FB25A4E-E3C4-4E44-8561-6ADE136203F3}" type="parTrans" cxnId="{98FC9FB6-0074-460F-8E93-3AC0DAC89216}">
      <dgm:prSet/>
      <dgm:spPr/>
      <dgm:t>
        <a:bodyPr/>
        <a:lstStyle/>
        <a:p>
          <a:endParaRPr lang="en-IN"/>
        </a:p>
      </dgm:t>
    </dgm:pt>
    <dgm:pt modelId="{BD32A66A-E19D-48AC-8BB2-DBEB646E6F13}" type="sibTrans" cxnId="{98FC9FB6-0074-460F-8E93-3AC0DAC89216}">
      <dgm:prSet/>
      <dgm:spPr/>
      <dgm:t>
        <a:bodyPr/>
        <a:lstStyle/>
        <a:p>
          <a:endParaRPr lang="en-IN"/>
        </a:p>
      </dgm:t>
    </dgm:pt>
    <dgm:pt modelId="{B0D10FF1-85B1-47A5-B817-8BC1BD027419}" type="pres">
      <dgm:prSet presAssocID="{D5815C5F-65F6-43C4-8586-C2962DFDED63}" presName="compositeShape" presStyleCnt="0">
        <dgm:presLayoutVars>
          <dgm:dir/>
          <dgm:resizeHandles/>
        </dgm:presLayoutVars>
      </dgm:prSet>
      <dgm:spPr/>
    </dgm:pt>
    <dgm:pt modelId="{8E50B3EC-24B3-4D1D-A75A-52499AFB5511}" type="pres">
      <dgm:prSet presAssocID="{D5815C5F-65F6-43C4-8586-C2962DFDED63}" presName="pyramid" presStyleLbl="node1" presStyleIdx="0" presStyleCnt="1"/>
      <dgm:spPr/>
    </dgm:pt>
    <dgm:pt modelId="{4F33B6F3-56D0-4C36-8759-73E416A10DE3}" type="pres">
      <dgm:prSet presAssocID="{D5815C5F-65F6-43C4-8586-C2962DFDED63}" presName="theList" presStyleCnt="0"/>
      <dgm:spPr/>
    </dgm:pt>
    <dgm:pt modelId="{C1D78F53-3EDA-43EB-9849-B1EC90C04347}" type="pres">
      <dgm:prSet presAssocID="{4EAB4318-3A80-43BB-8785-112D8E6391C5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B6D69F1D-AD3F-431A-B31E-8382222FA945}" type="pres">
      <dgm:prSet presAssocID="{4EAB4318-3A80-43BB-8785-112D8E6391C5}" presName="aSpace" presStyleCnt="0"/>
      <dgm:spPr/>
    </dgm:pt>
    <dgm:pt modelId="{02048D21-A511-46B2-9D23-1C898C9D18AA}" type="pres">
      <dgm:prSet presAssocID="{B3F744AA-E81A-49BF-8CA1-903FC9C817CC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4D6CB932-DD30-41D4-B8EA-1EDE43950088}" type="pres">
      <dgm:prSet presAssocID="{B3F744AA-E81A-49BF-8CA1-903FC9C817CC}" presName="aSpace" presStyleCnt="0"/>
      <dgm:spPr/>
    </dgm:pt>
    <dgm:pt modelId="{F1657EAF-9B26-44D7-95EC-4F3D65B03E8E}" type="pres">
      <dgm:prSet presAssocID="{6BAFEDDD-46EE-4291-BEBF-40442CDF7DD2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F8413B31-9713-41C8-8183-B42C03E7FB16}" type="pres">
      <dgm:prSet presAssocID="{6BAFEDDD-46EE-4291-BEBF-40442CDF7DD2}" presName="aSpace" presStyleCnt="0"/>
      <dgm:spPr/>
    </dgm:pt>
    <dgm:pt modelId="{A1345D30-56A5-4516-96F2-D373D1EA7D82}" type="pres">
      <dgm:prSet presAssocID="{52C7CCDF-8353-4FBC-9BED-292A620EC8E5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IN"/>
        </a:p>
      </dgm:t>
    </dgm:pt>
    <dgm:pt modelId="{25BE2239-0C61-430C-BA3D-2C81F06CCE37}" type="pres">
      <dgm:prSet presAssocID="{52C7CCDF-8353-4FBC-9BED-292A620EC8E5}" presName="aSpace" presStyleCnt="0"/>
      <dgm:spPr/>
    </dgm:pt>
  </dgm:ptLst>
  <dgm:cxnLst>
    <dgm:cxn modelId="{98FC9FB6-0074-460F-8E93-3AC0DAC89216}" srcId="{D5815C5F-65F6-43C4-8586-C2962DFDED63}" destId="{52C7CCDF-8353-4FBC-9BED-292A620EC8E5}" srcOrd="3" destOrd="0" parTransId="{3FB25A4E-E3C4-4E44-8561-6ADE136203F3}" sibTransId="{BD32A66A-E19D-48AC-8BB2-DBEB646E6F13}"/>
    <dgm:cxn modelId="{F2E9F4F6-4DB0-4D24-80CB-E13D22AB9878}" type="presOf" srcId="{52C7CCDF-8353-4FBC-9BED-292A620EC8E5}" destId="{A1345D30-56A5-4516-96F2-D373D1EA7D82}" srcOrd="0" destOrd="0" presId="urn:microsoft.com/office/officeart/2005/8/layout/pyramid2"/>
    <dgm:cxn modelId="{4874BE28-99A5-4D18-9110-419DB5998A53}" type="presOf" srcId="{6BAFEDDD-46EE-4291-BEBF-40442CDF7DD2}" destId="{F1657EAF-9B26-44D7-95EC-4F3D65B03E8E}" srcOrd="0" destOrd="0" presId="urn:microsoft.com/office/officeart/2005/8/layout/pyramid2"/>
    <dgm:cxn modelId="{25A3CA46-4F00-4763-ACCF-52491990F849}" type="presOf" srcId="{4EAB4318-3A80-43BB-8785-112D8E6391C5}" destId="{C1D78F53-3EDA-43EB-9849-B1EC90C04347}" srcOrd="0" destOrd="0" presId="urn:microsoft.com/office/officeart/2005/8/layout/pyramid2"/>
    <dgm:cxn modelId="{9358656A-8D74-4CCE-A9AA-BCE129079735}" srcId="{D5815C5F-65F6-43C4-8586-C2962DFDED63}" destId="{B3F744AA-E81A-49BF-8CA1-903FC9C817CC}" srcOrd="1" destOrd="0" parTransId="{361FB21C-96E4-46E0-A17A-617A5016B837}" sibTransId="{EA5D030A-2794-48AC-AA0E-6E08085B78C3}"/>
    <dgm:cxn modelId="{E51C7E15-F561-4009-8A09-5617EC55A02E}" type="presOf" srcId="{D5815C5F-65F6-43C4-8586-C2962DFDED63}" destId="{B0D10FF1-85B1-47A5-B817-8BC1BD027419}" srcOrd="0" destOrd="0" presId="urn:microsoft.com/office/officeart/2005/8/layout/pyramid2"/>
    <dgm:cxn modelId="{145622AE-1BAE-4454-AD46-B0CF31684224}" type="presOf" srcId="{B3F744AA-E81A-49BF-8CA1-903FC9C817CC}" destId="{02048D21-A511-46B2-9D23-1C898C9D18AA}" srcOrd="0" destOrd="0" presId="urn:microsoft.com/office/officeart/2005/8/layout/pyramid2"/>
    <dgm:cxn modelId="{01B4E5D5-C403-40EF-B25E-A1386F3B42DE}" srcId="{D5815C5F-65F6-43C4-8586-C2962DFDED63}" destId="{6BAFEDDD-46EE-4291-BEBF-40442CDF7DD2}" srcOrd="2" destOrd="0" parTransId="{206B5C1E-77E4-48B5-93AE-8D48DFDFC034}" sibTransId="{62CF0429-6C86-49D3-B2D1-37CE79BAA94A}"/>
    <dgm:cxn modelId="{0876B4FC-8E44-4EFD-BFFC-952268A5CECA}" srcId="{D5815C5F-65F6-43C4-8586-C2962DFDED63}" destId="{4EAB4318-3A80-43BB-8785-112D8E6391C5}" srcOrd="0" destOrd="0" parTransId="{886C0160-2A52-4050-B8AB-FE8B19950CA3}" sibTransId="{B3600A60-44AA-44B3-AA5F-685FB0B9C11E}"/>
    <dgm:cxn modelId="{036F8CB0-0325-4AEF-8869-C93330FA14C4}" type="presParOf" srcId="{B0D10FF1-85B1-47A5-B817-8BC1BD027419}" destId="{8E50B3EC-24B3-4D1D-A75A-52499AFB5511}" srcOrd="0" destOrd="0" presId="urn:microsoft.com/office/officeart/2005/8/layout/pyramid2"/>
    <dgm:cxn modelId="{E3A49391-6488-47E9-B487-325466E8FD08}" type="presParOf" srcId="{B0D10FF1-85B1-47A5-B817-8BC1BD027419}" destId="{4F33B6F3-56D0-4C36-8759-73E416A10DE3}" srcOrd="1" destOrd="0" presId="urn:microsoft.com/office/officeart/2005/8/layout/pyramid2"/>
    <dgm:cxn modelId="{2CB4DA1B-9454-4C0C-A4FF-736474B65FA9}" type="presParOf" srcId="{4F33B6F3-56D0-4C36-8759-73E416A10DE3}" destId="{C1D78F53-3EDA-43EB-9849-B1EC90C04347}" srcOrd="0" destOrd="0" presId="urn:microsoft.com/office/officeart/2005/8/layout/pyramid2"/>
    <dgm:cxn modelId="{BA31F080-B97A-4348-8B92-0982A56D7B07}" type="presParOf" srcId="{4F33B6F3-56D0-4C36-8759-73E416A10DE3}" destId="{B6D69F1D-AD3F-431A-B31E-8382222FA945}" srcOrd="1" destOrd="0" presId="urn:microsoft.com/office/officeart/2005/8/layout/pyramid2"/>
    <dgm:cxn modelId="{2BAC819A-150E-415A-A301-8500CEE0596D}" type="presParOf" srcId="{4F33B6F3-56D0-4C36-8759-73E416A10DE3}" destId="{02048D21-A511-46B2-9D23-1C898C9D18AA}" srcOrd="2" destOrd="0" presId="urn:microsoft.com/office/officeart/2005/8/layout/pyramid2"/>
    <dgm:cxn modelId="{0BECC9C2-AE42-435D-B66F-76B65B6F5A48}" type="presParOf" srcId="{4F33B6F3-56D0-4C36-8759-73E416A10DE3}" destId="{4D6CB932-DD30-41D4-B8EA-1EDE43950088}" srcOrd="3" destOrd="0" presId="urn:microsoft.com/office/officeart/2005/8/layout/pyramid2"/>
    <dgm:cxn modelId="{308899ED-0A4F-46D1-9A50-8434AEA3F0A2}" type="presParOf" srcId="{4F33B6F3-56D0-4C36-8759-73E416A10DE3}" destId="{F1657EAF-9B26-44D7-95EC-4F3D65B03E8E}" srcOrd="4" destOrd="0" presId="urn:microsoft.com/office/officeart/2005/8/layout/pyramid2"/>
    <dgm:cxn modelId="{7A4EA37A-8527-44CA-A843-D09C2D86923C}" type="presParOf" srcId="{4F33B6F3-56D0-4C36-8759-73E416A10DE3}" destId="{F8413B31-9713-41C8-8183-B42C03E7FB16}" srcOrd="5" destOrd="0" presId="urn:microsoft.com/office/officeart/2005/8/layout/pyramid2"/>
    <dgm:cxn modelId="{B6025E1A-2E0C-443C-BC91-0AED3C215694}" type="presParOf" srcId="{4F33B6F3-56D0-4C36-8759-73E416A10DE3}" destId="{A1345D30-56A5-4516-96F2-D373D1EA7D82}" srcOrd="6" destOrd="0" presId="urn:microsoft.com/office/officeart/2005/8/layout/pyramid2"/>
    <dgm:cxn modelId="{8C5F3348-4512-4042-9C1C-F1802132A6ED}" type="presParOf" srcId="{4F33B6F3-56D0-4C36-8759-73E416A10DE3}" destId="{25BE2239-0C61-430C-BA3D-2C81F06CCE37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B3BCDC-C93F-4C3E-BBDA-96FF7E9B89C5}">
      <dsp:nvSpPr>
        <dsp:cNvPr id="0" name=""/>
        <dsp:cNvSpPr/>
      </dsp:nvSpPr>
      <dsp:spPr>
        <a:xfrm>
          <a:off x="1871720" y="1996613"/>
          <a:ext cx="126957" cy="126957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982530F-B666-4132-8436-A09949010F55}">
      <dsp:nvSpPr>
        <dsp:cNvPr id="0" name=""/>
        <dsp:cNvSpPr/>
      </dsp:nvSpPr>
      <dsp:spPr>
        <a:xfrm>
          <a:off x="1760505" y="2174840"/>
          <a:ext cx="126957" cy="126957"/>
        </a:xfrm>
        <a:prstGeom prst="ellipse">
          <a:avLst/>
        </a:prstGeom>
        <a:solidFill>
          <a:schemeClr val="accent3">
            <a:hueOff val="301178"/>
            <a:satOff val="11111"/>
            <a:lumOff val="-1634"/>
            <a:alphaOff val="0"/>
          </a:schemeClr>
        </a:solidFill>
        <a:ln w="12700" cap="flat" cmpd="sng" algn="ctr">
          <a:solidFill>
            <a:schemeClr val="accent3">
              <a:hueOff val="301178"/>
              <a:satOff val="11111"/>
              <a:lumOff val="-16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AD7CF7-26A3-4446-A871-82DF581DDC35}">
      <dsp:nvSpPr>
        <dsp:cNvPr id="0" name=""/>
        <dsp:cNvSpPr/>
      </dsp:nvSpPr>
      <dsp:spPr>
        <a:xfrm>
          <a:off x="1627961" y="2329147"/>
          <a:ext cx="126957" cy="126957"/>
        </a:xfrm>
        <a:prstGeom prst="ellipse">
          <a:avLst/>
        </a:prstGeom>
        <a:solidFill>
          <a:schemeClr val="accent3">
            <a:hueOff val="602355"/>
            <a:satOff val="22222"/>
            <a:lumOff val="-3268"/>
            <a:alphaOff val="0"/>
          </a:schemeClr>
        </a:solidFill>
        <a:ln w="12700" cap="flat" cmpd="sng" algn="ctr">
          <a:solidFill>
            <a:schemeClr val="accent3">
              <a:hueOff val="602355"/>
              <a:satOff val="22222"/>
              <a:lumOff val="-326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D613A1-957C-4DE2-B6EE-66853FEE4509}">
      <dsp:nvSpPr>
        <dsp:cNvPr id="0" name=""/>
        <dsp:cNvSpPr/>
      </dsp:nvSpPr>
      <dsp:spPr>
        <a:xfrm>
          <a:off x="1786404" y="202884"/>
          <a:ext cx="126957" cy="126957"/>
        </a:xfrm>
        <a:prstGeom prst="ellipse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1AD45E-FA7E-4B0B-AD5D-55E51D7C6B2B}">
      <dsp:nvSpPr>
        <dsp:cNvPr id="0" name=""/>
        <dsp:cNvSpPr/>
      </dsp:nvSpPr>
      <dsp:spPr>
        <a:xfrm>
          <a:off x="1956020" y="101810"/>
          <a:ext cx="126957" cy="126957"/>
        </a:xfrm>
        <a:prstGeom prst="ellipse">
          <a:avLst/>
        </a:prstGeom>
        <a:solidFill>
          <a:schemeClr val="accent3">
            <a:hueOff val="1204711"/>
            <a:satOff val="44444"/>
            <a:lumOff val="-6536"/>
            <a:alphaOff val="0"/>
          </a:schemeClr>
        </a:solidFill>
        <a:ln w="12700" cap="flat" cmpd="sng" algn="ctr">
          <a:solidFill>
            <a:schemeClr val="accent3">
              <a:hueOff val="1204711"/>
              <a:satOff val="44444"/>
              <a:lumOff val="-653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56E94F-6CF8-47C9-81A2-D7B06EBE852C}">
      <dsp:nvSpPr>
        <dsp:cNvPr id="0" name=""/>
        <dsp:cNvSpPr/>
      </dsp:nvSpPr>
      <dsp:spPr>
        <a:xfrm>
          <a:off x="2125127" y="736"/>
          <a:ext cx="126957" cy="126957"/>
        </a:xfrm>
        <a:prstGeom prst="ellipse">
          <a:avLst/>
        </a:prstGeom>
        <a:solidFill>
          <a:schemeClr val="accent3">
            <a:hueOff val="1505888"/>
            <a:satOff val="55556"/>
            <a:lumOff val="-8170"/>
            <a:alphaOff val="0"/>
          </a:schemeClr>
        </a:solidFill>
        <a:ln w="12700" cap="flat" cmpd="sng" algn="ctr">
          <a:solidFill>
            <a:schemeClr val="accent3">
              <a:hueOff val="1505888"/>
              <a:satOff val="55556"/>
              <a:lumOff val="-817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9E169A-1F81-4536-941A-BAE2E35B4177}">
      <dsp:nvSpPr>
        <dsp:cNvPr id="0" name=""/>
        <dsp:cNvSpPr/>
      </dsp:nvSpPr>
      <dsp:spPr>
        <a:xfrm>
          <a:off x="2294234" y="101810"/>
          <a:ext cx="126957" cy="126957"/>
        </a:xfrm>
        <a:prstGeom prst="ellipse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479417B-097B-4F59-BD9C-E0B3E28A07CB}">
      <dsp:nvSpPr>
        <dsp:cNvPr id="0" name=""/>
        <dsp:cNvSpPr/>
      </dsp:nvSpPr>
      <dsp:spPr>
        <a:xfrm>
          <a:off x="2463850" y="202884"/>
          <a:ext cx="126957" cy="126957"/>
        </a:xfrm>
        <a:prstGeom prst="ellipse">
          <a:avLst/>
        </a:prstGeom>
        <a:solidFill>
          <a:schemeClr val="accent3">
            <a:hueOff val="2108244"/>
            <a:satOff val="77778"/>
            <a:lumOff val="-11438"/>
            <a:alphaOff val="0"/>
          </a:schemeClr>
        </a:solidFill>
        <a:ln w="12700" cap="flat" cmpd="sng" algn="ctr">
          <a:solidFill>
            <a:schemeClr val="accent3">
              <a:hueOff val="2108244"/>
              <a:satOff val="77778"/>
              <a:lumOff val="-114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E972E8-9137-4848-8097-D749B6A94305}">
      <dsp:nvSpPr>
        <dsp:cNvPr id="0" name=""/>
        <dsp:cNvSpPr/>
      </dsp:nvSpPr>
      <dsp:spPr>
        <a:xfrm>
          <a:off x="2125127" y="214002"/>
          <a:ext cx="126957" cy="126957"/>
        </a:xfrm>
        <a:prstGeom prst="ellipse">
          <a:avLst/>
        </a:prstGeom>
        <a:solidFill>
          <a:schemeClr val="accent3">
            <a:hueOff val="2409421"/>
            <a:satOff val="88889"/>
            <a:lumOff val="-13072"/>
            <a:alphaOff val="0"/>
          </a:schemeClr>
        </a:solidFill>
        <a:ln w="12700" cap="flat" cmpd="sng" algn="ctr">
          <a:solidFill>
            <a:schemeClr val="accent3">
              <a:hueOff val="2409421"/>
              <a:satOff val="88889"/>
              <a:lumOff val="-1307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2B56E3-1274-4CED-9348-4CCBF29FC635}">
      <dsp:nvSpPr>
        <dsp:cNvPr id="0" name=""/>
        <dsp:cNvSpPr/>
      </dsp:nvSpPr>
      <dsp:spPr>
        <a:xfrm>
          <a:off x="2125127" y="427269"/>
          <a:ext cx="126957" cy="126957"/>
        </a:xfrm>
        <a:prstGeom prst="ellipse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2A548-BCC7-4975-AF3D-0F4B29BF565B}">
      <dsp:nvSpPr>
        <dsp:cNvPr id="0" name=""/>
        <dsp:cNvSpPr/>
      </dsp:nvSpPr>
      <dsp:spPr>
        <a:xfrm>
          <a:off x="1092200" y="2792879"/>
          <a:ext cx="2738220" cy="734472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59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smtClean="0"/>
            <a:t>A Priori</a:t>
          </a:r>
          <a:endParaRPr lang="en-IN" sz="3000" kern="1200" dirty="0"/>
        </a:p>
      </dsp:txBody>
      <dsp:txXfrm>
        <a:off x="1128054" y="2828733"/>
        <a:ext cx="2666512" cy="662764"/>
      </dsp:txXfrm>
    </dsp:sp>
    <dsp:sp modelId="{6ABFEE89-93E1-4BCB-9985-8B2240060BE9}">
      <dsp:nvSpPr>
        <dsp:cNvPr id="0" name=""/>
        <dsp:cNvSpPr/>
      </dsp:nvSpPr>
      <dsp:spPr>
        <a:xfrm>
          <a:off x="332994" y="2073231"/>
          <a:ext cx="1269575" cy="1269491"/>
        </a:xfrm>
        <a:prstGeom prst="ellipse">
          <a:avLst/>
        </a:prstGeom>
        <a:solidFill>
          <a:schemeClr val="accent3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E1BA6-46DC-48AA-9125-6CC1695F964A}">
      <dsp:nvSpPr>
        <dsp:cNvPr id="0" name=""/>
        <dsp:cNvSpPr/>
      </dsp:nvSpPr>
      <dsp:spPr>
        <a:xfrm>
          <a:off x="2249545" y="1356279"/>
          <a:ext cx="2738220" cy="734472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9590" tIns="114300" rIns="114300" bIns="114300" numCol="1" spcCol="1270" anchor="ctr" anchorCtr="0">
          <a:noAutofit/>
        </a:bodyPr>
        <a:lstStyle/>
        <a:p>
          <a:pPr lvl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3000" kern="1200" dirty="0" smtClean="0"/>
            <a:t>A Posteriori</a:t>
          </a:r>
          <a:endParaRPr lang="en-IN" sz="3000" kern="1200" dirty="0"/>
        </a:p>
      </dsp:txBody>
      <dsp:txXfrm>
        <a:off x="2285399" y="1392133"/>
        <a:ext cx="2666512" cy="662764"/>
      </dsp:txXfrm>
    </dsp:sp>
    <dsp:sp modelId="{EDD2D070-F655-475E-A562-24A60555FE0E}">
      <dsp:nvSpPr>
        <dsp:cNvPr id="0" name=""/>
        <dsp:cNvSpPr/>
      </dsp:nvSpPr>
      <dsp:spPr>
        <a:xfrm>
          <a:off x="1506691" y="636631"/>
          <a:ext cx="1269575" cy="1269491"/>
        </a:xfrm>
        <a:prstGeom prst="ellipse">
          <a:avLst/>
        </a:prstGeom>
        <a:solidFill>
          <a:schemeClr val="accent3">
            <a:tint val="50000"/>
            <a:hueOff val="2074236"/>
            <a:satOff val="100000"/>
            <a:lumOff val="19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50B3EC-24B3-4D1D-A75A-52499AFB5511}">
      <dsp:nvSpPr>
        <dsp:cNvPr id="0" name=""/>
        <dsp:cNvSpPr/>
      </dsp:nvSpPr>
      <dsp:spPr>
        <a:xfrm>
          <a:off x="2609517" y="0"/>
          <a:ext cx="4510074" cy="4510074"/>
        </a:xfrm>
        <a:prstGeom prst="triangl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D78F53-3EDA-43EB-9849-B1EC90C04347}">
      <dsp:nvSpPr>
        <dsp:cNvPr id="0" name=""/>
        <dsp:cNvSpPr/>
      </dsp:nvSpPr>
      <dsp:spPr>
        <a:xfrm>
          <a:off x="4864554" y="451447"/>
          <a:ext cx="2931548" cy="8015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Correctness</a:t>
          </a:r>
          <a:endParaRPr lang="en-IN" sz="2000" kern="1200" dirty="0"/>
        </a:p>
      </dsp:txBody>
      <dsp:txXfrm>
        <a:off x="4903685" y="490578"/>
        <a:ext cx="2853286" cy="723333"/>
      </dsp:txXfrm>
    </dsp:sp>
    <dsp:sp modelId="{02048D21-A511-46B2-9D23-1C898C9D18AA}">
      <dsp:nvSpPr>
        <dsp:cNvPr id="0" name=""/>
        <dsp:cNvSpPr/>
      </dsp:nvSpPr>
      <dsp:spPr>
        <a:xfrm>
          <a:off x="4864554" y="1353242"/>
          <a:ext cx="2931548" cy="8015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Time and Space Complexity</a:t>
          </a:r>
          <a:endParaRPr lang="en-IN" sz="2000" kern="1200" dirty="0"/>
        </a:p>
      </dsp:txBody>
      <dsp:txXfrm>
        <a:off x="4903685" y="1392373"/>
        <a:ext cx="2853286" cy="723333"/>
      </dsp:txXfrm>
    </dsp:sp>
    <dsp:sp modelId="{F1657EAF-9B26-44D7-95EC-4F3D65B03E8E}">
      <dsp:nvSpPr>
        <dsp:cNvPr id="0" name=""/>
        <dsp:cNvSpPr/>
      </dsp:nvSpPr>
      <dsp:spPr>
        <a:xfrm>
          <a:off x="4864554" y="2255037"/>
          <a:ext cx="2931548" cy="8015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Simplicity</a:t>
          </a:r>
          <a:endParaRPr lang="en-IN" sz="2000" kern="1200" dirty="0"/>
        </a:p>
      </dsp:txBody>
      <dsp:txXfrm>
        <a:off x="4903685" y="2294168"/>
        <a:ext cx="2853286" cy="723333"/>
      </dsp:txXfrm>
    </dsp:sp>
    <dsp:sp modelId="{A1345D30-56A5-4516-96F2-D373D1EA7D82}">
      <dsp:nvSpPr>
        <dsp:cNvPr id="0" name=""/>
        <dsp:cNvSpPr/>
      </dsp:nvSpPr>
      <dsp:spPr>
        <a:xfrm>
          <a:off x="4864554" y="3156831"/>
          <a:ext cx="2931548" cy="801595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N" sz="2000" kern="1200" dirty="0" smtClean="0"/>
            <a:t>Optimality</a:t>
          </a:r>
          <a:endParaRPr lang="en-IN" sz="2000" kern="1200" dirty="0"/>
        </a:p>
      </dsp:txBody>
      <dsp:txXfrm>
        <a:off x="4903685" y="3195962"/>
        <a:ext cx="2853286" cy="7233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25/11/2019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sofia.cs.vt.edu/cs1114-ebooklet/chapter4.htm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1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1.wmf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Practice%20Question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Analysis and Design of Algorithms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75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Characteristics of a good algorithm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4918650"/>
              </p:ext>
            </p:extLst>
          </p:nvPr>
        </p:nvGraphicFramePr>
        <p:xfrm>
          <a:off x="312738" y="1425575"/>
          <a:ext cx="11658600" cy="5099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86690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How to design an algorithm?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Step 1: </a:t>
            </a:r>
            <a:r>
              <a:rPr lang="en-US" dirty="0"/>
              <a:t>Obtain a description of the problem.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Step 2: </a:t>
            </a:r>
            <a:r>
              <a:rPr lang="en-US" dirty="0"/>
              <a:t>Analyze the problem.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Step 3: </a:t>
            </a:r>
            <a:r>
              <a:rPr lang="en-US" dirty="0"/>
              <a:t>Develop a high-level algorithm.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Step 4: </a:t>
            </a:r>
            <a:r>
              <a:rPr lang="en-US" dirty="0"/>
              <a:t>Refine the algorithm by adding more detail.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Step 5: </a:t>
            </a:r>
            <a:r>
              <a:rPr lang="en-US" dirty="0"/>
              <a:t>Review the algorithm.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11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48453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Problem statement (Step 1)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dirty="0" err="1"/>
              <a:t>Jeroo</a:t>
            </a:r>
            <a:r>
              <a:rPr lang="en-US" dirty="0"/>
              <a:t> starts at (0, 0) facing East with no flowers in its pouch. There is a flower at location (3, 0). Write a program that directs the </a:t>
            </a:r>
            <a:r>
              <a:rPr lang="en-US" dirty="0" err="1"/>
              <a:t>Jeroo</a:t>
            </a:r>
            <a:r>
              <a:rPr lang="en-US" dirty="0"/>
              <a:t> to pick the flower and plant it at location (3, 2). After planting the flower, the </a:t>
            </a:r>
            <a:r>
              <a:rPr lang="en-US" dirty="0" err="1"/>
              <a:t>Jeroo</a:t>
            </a:r>
            <a:r>
              <a:rPr lang="en-US" dirty="0"/>
              <a:t> should hop one space East and stop. There are no other nets, flowers, or </a:t>
            </a:r>
            <a:r>
              <a:rPr lang="en-US" dirty="0" err="1"/>
              <a:t>Jeroos</a:t>
            </a:r>
            <a:r>
              <a:rPr lang="en-US" dirty="0"/>
              <a:t> on the island.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12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65" y="3073462"/>
            <a:ext cx="3078191" cy="32788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5792" y="3073462"/>
            <a:ext cx="3200755" cy="335383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46634" y="6155036"/>
            <a:ext cx="52096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>
                <a:hlinkClick r:id="rId4"/>
              </a:rPr>
              <a:t>http://sofia.cs.vt.edu/cs1114-ebooklet/chapter4.html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7827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Analysis </a:t>
            </a:r>
            <a:r>
              <a:rPr lang="en-US" sz="4000" dirty="0"/>
              <a:t>of the Problem (Step 2)</a:t>
            </a:r>
            <a:r>
              <a:rPr lang="en-US" dirty="0"/>
              <a:t/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flower is exactly three spaces ahead of the </a:t>
            </a:r>
            <a:r>
              <a:rPr lang="en-US" dirty="0" err="1"/>
              <a:t>jeroo</a:t>
            </a:r>
            <a:r>
              <a:rPr lang="en-US" dirty="0"/>
              <a:t>.</a:t>
            </a:r>
          </a:p>
          <a:p>
            <a:r>
              <a:rPr lang="en-US" dirty="0"/>
              <a:t>The flower is to be planted exactly two spaces South of its current location.</a:t>
            </a:r>
          </a:p>
          <a:p>
            <a:r>
              <a:rPr lang="en-US" dirty="0"/>
              <a:t>The </a:t>
            </a:r>
            <a:r>
              <a:rPr lang="en-US" dirty="0" err="1"/>
              <a:t>Jeroo</a:t>
            </a:r>
            <a:r>
              <a:rPr lang="en-US" dirty="0"/>
              <a:t> is to finish facing East one space East of the planted flower.</a:t>
            </a:r>
          </a:p>
          <a:p>
            <a:r>
              <a:rPr lang="en-US" dirty="0"/>
              <a:t>There are no nets to worry about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13</a:t>
            </a:fld>
            <a:endParaRPr lang="en-SG" dirty="0"/>
          </a:p>
        </p:txBody>
      </p:sp>
      <p:pic>
        <p:nvPicPr>
          <p:cNvPr id="1030" name="Picture 6" descr="Image result for analysi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2058" y="3655268"/>
            <a:ext cx="2822189" cy="2425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4990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IN" dirty="0" smtClean="0"/>
              <a:t/>
            </a:r>
            <a:br>
              <a:rPr lang="en-IN" dirty="0" smtClean="0"/>
            </a:br>
            <a:r>
              <a:rPr lang="en-IN" sz="4000" dirty="0" smtClean="0"/>
              <a:t>High-level </a:t>
            </a:r>
            <a:r>
              <a:rPr lang="en-IN" sz="4000" dirty="0"/>
              <a:t>Algorithm (Step 3)</a:t>
            </a:r>
            <a:r>
              <a:rPr lang="en-IN" dirty="0"/>
              <a:t/>
            </a:r>
            <a:br>
              <a:rPr lang="en-IN" dirty="0"/>
            </a:b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14</a:t>
            </a:fld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 smtClean="0"/>
              <a:t>Jeroo</a:t>
            </a:r>
            <a:r>
              <a:rPr lang="en-US" dirty="0" smtClean="0"/>
              <a:t> should </a:t>
            </a:r>
            <a:r>
              <a:rPr lang="en-US" dirty="0"/>
              <a:t>do the following:</a:t>
            </a:r>
          </a:p>
          <a:p>
            <a:pPr marL="457200" indent="-457200">
              <a:buAutoNum type="arabicParenR"/>
            </a:pPr>
            <a:r>
              <a:rPr lang="en-US" dirty="0" smtClean="0"/>
              <a:t>Get </a:t>
            </a:r>
            <a:r>
              <a:rPr lang="en-US" dirty="0"/>
              <a:t>the </a:t>
            </a:r>
            <a:r>
              <a:rPr lang="en-US" dirty="0" smtClean="0"/>
              <a:t>flower</a:t>
            </a:r>
          </a:p>
          <a:p>
            <a:pPr marL="457200" indent="-457200">
              <a:buAutoNum type="arabicParenR"/>
            </a:pPr>
            <a:r>
              <a:rPr lang="en-US" dirty="0" smtClean="0"/>
              <a:t>Put </a:t>
            </a:r>
            <a:r>
              <a:rPr lang="en-US" dirty="0"/>
              <a:t>the </a:t>
            </a:r>
            <a:r>
              <a:rPr lang="en-US" dirty="0" smtClean="0"/>
              <a:t>flower </a:t>
            </a:r>
          </a:p>
          <a:p>
            <a:pPr marL="457200" indent="-457200">
              <a:buAutoNum type="arabicParenR"/>
            </a:pPr>
            <a:r>
              <a:rPr lang="en-US" dirty="0" smtClean="0"/>
              <a:t>Hop </a:t>
            </a:r>
            <a:r>
              <a:rPr lang="en-US" dirty="0"/>
              <a:t>East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6433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Detailed Algorithm (Step 4)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arenR"/>
            </a:pPr>
            <a:r>
              <a:rPr lang="en-US" b="1" dirty="0" smtClean="0"/>
              <a:t>Get </a:t>
            </a:r>
            <a:r>
              <a:rPr lang="en-US" b="1" dirty="0"/>
              <a:t>the </a:t>
            </a:r>
            <a:r>
              <a:rPr lang="en-US" b="1" dirty="0" smtClean="0"/>
              <a:t>flower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Hop </a:t>
            </a:r>
            <a:r>
              <a:rPr lang="en-US" dirty="0"/>
              <a:t>3 </a:t>
            </a:r>
            <a:r>
              <a:rPr lang="en-US" dirty="0" smtClean="0"/>
              <a:t>times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Pick </a:t>
            </a:r>
            <a:r>
              <a:rPr lang="en-US" dirty="0"/>
              <a:t>the </a:t>
            </a:r>
            <a:r>
              <a:rPr lang="en-US" dirty="0" smtClean="0"/>
              <a:t>flower</a:t>
            </a:r>
          </a:p>
          <a:p>
            <a:pPr marL="457200" indent="-457200">
              <a:buAutoNum type="arabicParenR" startAt="2"/>
            </a:pPr>
            <a:r>
              <a:rPr lang="en-US" b="1" dirty="0" smtClean="0"/>
              <a:t>Put </a:t>
            </a:r>
            <a:r>
              <a:rPr lang="en-US" b="1" dirty="0"/>
              <a:t>the </a:t>
            </a:r>
            <a:r>
              <a:rPr lang="en-US" b="1" dirty="0" smtClean="0"/>
              <a:t>flower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Turn </a:t>
            </a:r>
            <a:r>
              <a:rPr lang="en-US" dirty="0"/>
              <a:t>right </a:t>
            </a:r>
          </a:p>
          <a:p>
            <a:pPr marL="0" indent="0">
              <a:buNone/>
            </a:pPr>
            <a:r>
              <a:rPr lang="en-US" dirty="0" smtClean="0"/>
              <a:t>	Hop </a:t>
            </a:r>
            <a:r>
              <a:rPr lang="en-US" dirty="0"/>
              <a:t>2 </a:t>
            </a:r>
            <a:r>
              <a:rPr lang="en-US" dirty="0" smtClean="0"/>
              <a:t>times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Plant </a:t>
            </a:r>
            <a:r>
              <a:rPr lang="en-US" dirty="0"/>
              <a:t>a </a:t>
            </a:r>
            <a:r>
              <a:rPr lang="en-US" dirty="0" smtClean="0"/>
              <a:t>flower</a:t>
            </a:r>
          </a:p>
          <a:p>
            <a:pPr marL="457200" indent="-457200">
              <a:buAutoNum type="arabicParenR" startAt="3"/>
            </a:pPr>
            <a:r>
              <a:rPr lang="en-US" b="1" dirty="0" smtClean="0"/>
              <a:t>Hop East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Turn </a:t>
            </a:r>
            <a:r>
              <a:rPr lang="en-US" dirty="0"/>
              <a:t>left </a:t>
            </a:r>
          </a:p>
          <a:p>
            <a:pPr marL="0" indent="0">
              <a:buNone/>
            </a:pPr>
            <a:r>
              <a:rPr lang="en-US" dirty="0" smtClean="0"/>
              <a:t>	Hop </a:t>
            </a:r>
            <a:r>
              <a:rPr lang="en-US" dirty="0"/>
              <a:t>once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15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707605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Review </a:t>
            </a:r>
            <a:r>
              <a:rPr lang="en-US" dirty="0"/>
              <a:t>the Algorithm (Step 5)</a:t>
            </a:r>
            <a:br>
              <a:rPr lang="en-US" dirty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high-level algorithm partitioned the problem into </a:t>
            </a:r>
            <a:r>
              <a:rPr lang="en-US" b="1" dirty="0"/>
              <a:t>three</a:t>
            </a:r>
            <a:r>
              <a:rPr lang="en-US" dirty="0"/>
              <a:t> rather easy </a:t>
            </a:r>
            <a:r>
              <a:rPr lang="en-US" dirty="0" smtClean="0"/>
              <a:t>sub-problems</a:t>
            </a:r>
            <a:r>
              <a:rPr lang="en-US" dirty="0"/>
              <a:t>. This seems like a good technique.</a:t>
            </a:r>
          </a:p>
          <a:p>
            <a:endParaRPr lang="en-US" dirty="0"/>
          </a:p>
          <a:p>
            <a:r>
              <a:rPr lang="en-US" dirty="0"/>
              <a:t>This algorithm solves a very </a:t>
            </a:r>
            <a:r>
              <a:rPr lang="en-US" b="1" dirty="0"/>
              <a:t>specific problem</a:t>
            </a:r>
            <a:r>
              <a:rPr lang="en-US" dirty="0"/>
              <a:t> because the </a:t>
            </a:r>
            <a:r>
              <a:rPr lang="en-US" dirty="0" err="1"/>
              <a:t>Jeroo</a:t>
            </a:r>
            <a:r>
              <a:rPr lang="en-US" dirty="0"/>
              <a:t> and the flower are in very specific locations.</a:t>
            </a:r>
          </a:p>
          <a:p>
            <a:endParaRPr lang="en-US" dirty="0"/>
          </a:p>
          <a:p>
            <a:r>
              <a:rPr lang="en-US" dirty="0"/>
              <a:t>This algorithm is actually a solution to a slightly more general problem in which the </a:t>
            </a:r>
            <a:r>
              <a:rPr lang="en-US" dirty="0" err="1"/>
              <a:t>Jeroo</a:t>
            </a:r>
            <a:r>
              <a:rPr lang="en-US" dirty="0"/>
              <a:t> starts anywhere, and the flower is 3 spaces directly ahead of the </a:t>
            </a:r>
            <a:r>
              <a:rPr lang="en-US" dirty="0" err="1"/>
              <a:t>Jeroo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16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6590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 mathematical model of a computer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Mentally execute algorithm on model and evaluate time taken.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/>
                </a:solidFill>
              </a:rPr>
              <a:t>What </a:t>
            </a:r>
            <a:r>
              <a:rPr lang="en-US" sz="1600" dirty="0">
                <a:solidFill>
                  <a:schemeClr val="tx1"/>
                </a:solidFill>
              </a:rPr>
              <a:t>is the time required on the model for every operation that an algorithm </a:t>
            </a:r>
            <a:r>
              <a:rPr lang="en-US" sz="1600" dirty="0" smtClean="0">
                <a:solidFill>
                  <a:schemeClr val="tx1"/>
                </a:solidFill>
              </a:rPr>
              <a:t>might perform?</a:t>
            </a:r>
            <a:endParaRPr lang="en-US" sz="1600" dirty="0">
              <a:solidFill>
                <a:schemeClr val="tx1"/>
              </a:solidFill>
            </a:endParaRPr>
          </a:p>
          <a:p>
            <a:pPr lvl="1">
              <a:buFont typeface="Wingdings" panose="05000000000000000000" pitchFamily="2" charset="2"/>
              <a:buChar char="ü"/>
            </a:pPr>
            <a:r>
              <a:rPr lang="en-US" sz="1600" dirty="0" smtClean="0">
                <a:solidFill>
                  <a:schemeClr val="tx1"/>
                </a:solidFill>
              </a:rPr>
              <a:t>What </a:t>
            </a:r>
            <a:r>
              <a:rPr lang="en-US" sz="1600" dirty="0">
                <a:solidFill>
                  <a:schemeClr val="tx1"/>
                </a:solidFill>
              </a:rPr>
              <a:t>should </a:t>
            </a:r>
            <a:r>
              <a:rPr lang="en-US" sz="1600" dirty="0" smtClean="0">
                <a:solidFill>
                  <a:schemeClr val="tx1"/>
                </a:solidFill>
              </a:rPr>
              <a:t>be </a:t>
            </a:r>
            <a:r>
              <a:rPr lang="en-US" sz="1600" dirty="0">
                <a:solidFill>
                  <a:schemeClr val="tx1"/>
                </a:solidFill>
              </a:rPr>
              <a:t>the input </a:t>
            </a:r>
            <a:r>
              <a:rPr lang="en-US" sz="1600" dirty="0" smtClean="0">
                <a:solidFill>
                  <a:schemeClr val="tx1"/>
                </a:solidFill>
              </a:rPr>
              <a:t>data?</a:t>
            </a:r>
          </a:p>
          <a:p>
            <a:pPr marL="457200" lvl="1" indent="0">
              <a:buNone/>
            </a:pPr>
            <a:endParaRPr lang="en-IN" sz="1600" dirty="0" smtClean="0">
              <a:solidFill>
                <a:schemeClr val="tx1"/>
              </a:solidFill>
            </a:endParaRP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 the field of runtime </a:t>
            </a:r>
            <a:r>
              <a:rPr lang="en-US" dirty="0" smtClean="0">
                <a:solidFill>
                  <a:schemeClr val="tx1"/>
                </a:solidFill>
              </a:rPr>
              <a:t>analysis </a:t>
            </a:r>
            <a:r>
              <a:rPr lang="en-US" dirty="0">
                <a:solidFill>
                  <a:schemeClr val="tx1"/>
                </a:solidFill>
              </a:rPr>
              <a:t>of algorithms, </a:t>
            </a:r>
            <a:r>
              <a:rPr lang="en-US" dirty="0" smtClean="0">
                <a:solidFill>
                  <a:schemeClr val="tx1"/>
                </a:solidFill>
              </a:rPr>
              <a:t>computational model is specified </a:t>
            </a:r>
            <a:r>
              <a:rPr lang="en-US" dirty="0">
                <a:solidFill>
                  <a:schemeClr val="tx1"/>
                </a:solidFill>
              </a:rPr>
              <a:t>in terms of </a:t>
            </a:r>
            <a:r>
              <a:rPr lang="en-US" b="1" dirty="0">
                <a:solidFill>
                  <a:schemeClr val="tx1"/>
                </a:solidFill>
              </a:rPr>
              <a:t>primitive operations</a:t>
            </a:r>
            <a:r>
              <a:rPr lang="en-US" dirty="0">
                <a:solidFill>
                  <a:schemeClr val="tx1"/>
                </a:solidFill>
              </a:rPr>
              <a:t> </a:t>
            </a:r>
            <a:r>
              <a:rPr lang="en-US" dirty="0" smtClean="0">
                <a:solidFill>
                  <a:schemeClr val="tx1"/>
                </a:solidFill>
              </a:rPr>
              <a:t>allowed, </a:t>
            </a:r>
            <a:r>
              <a:rPr lang="en-US" dirty="0">
                <a:solidFill>
                  <a:schemeClr val="tx1"/>
                </a:solidFill>
              </a:rPr>
              <a:t>which have unit cost, or simply unit-cost operations.  </a:t>
            </a:r>
          </a:p>
          <a:p>
            <a:pPr marL="0" indent="0" algn="just">
              <a:buNone/>
            </a:pPr>
            <a:endParaRPr lang="en-US" dirty="0"/>
          </a:p>
          <a:p>
            <a:pPr algn="just"/>
            <a:r>
              <a:rPr lang="en-US" dirty="0"/>
              <a:t>Ex</a:t>
            </a:r>
            <a:r>
              <a:rPr lang="en-US" dirty="0" smtClean="0"/>
              <a:t>: </a:t>
            </a:r>
            <a:r>
              <a:rPr lang="en-US" dirty="0"/>
              <a:t>External Memory Model (EMM), Random Access Machine (RAM).</a:t>
            </a:r>
          </a:p>
          <a:p>
            <a:pPr marL="457200" lvl="1" indent="0">
              <a:buNone/>
            </a:pPr>
            <a:endParaRPr lang="en-IN" sz="1600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17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080713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Model: EMM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External Memory Model, the primary concern is the </a:t>
            </a:r>
            <a:r>
              <a:rPr lang="en-US" b="1" dirty="0"/>
              <a:t>number of disk accesses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Given </a:t>
            </a:r>
            <a:r>
              <a:rPr lang="en-US" dirty="0"/>
              <a:t>the rather high cost of a disk access compared to any CPU operation, this model actually ignores all other costs and counts only the number of </a:t>
            </a:r>
            <a:r>
              <a:rPr lang="en-US" dirty="0" smtClean="0"/>
              <a:t>disk accesses</a:t>
            </a:r>
            <a:r>
              <a:rPr lang="en-US" dirty="0"/>
              <a:t>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18</a:t>
            </a:fld>
            <a:endParaRPr lang="en-SG" dirty="0"/>
          </a:p>
        </p:txBody>
      </p:sp>
      <p:pic>
        <p:nvPicPr>
          <p:cNvPr id="5" name="Picture 4" descr="j019538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6084" y="2992477"/>
            <a:ext cx="3256114" cy="331939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55471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Computational </a:t>
            </a:r>
            <a:r>
              <a:rPr lang="en-IN" dirty="0" smtClean="0"/>
              <a:t>Model: RAM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 smtClean="0">
                <a:solidFill>
                  <a:schemeClr val="tx1"/>
                </a:solidFill>
              </a:rPr>
              <a:t>Random </a:t>
            </a:r>
            <a:r>
              <a:rPr lang="en-US" dirty="0">
                <a:solidFill>
                  <a:schemeClr val="tx1"/>
                </a:solidFill>
              </a:rPr>
              <a:t>Access Machine(RAM</a:t>
            </a:r>
            <a:r>
              <a:rPr lang="en-US" dirty="0" smtClean="0">
                <a:solidFill>
                  <a:schemeClr val="tx1"/>
                </a:solidFill>
              </a:rPr>
              <a:t>) </a:t>
            </a:r>
            <a:r>
              <a:rPr lang="en-US" dirty="0">
                <a:solidFill>
                  <a:schemeClr val="tx1"/>
                </a:solidFill>
              </a:rPr>
              <a:t>has unit cost for read and write access to all of its memory cells. </a:t>
            </a:r>
          </a:p>
          <a:p>
            <a:pPr algn="just"/>
            <a:r>
              <a:rPr lang="en-US" dirty="0" smtClean="0">
                <a:solidFill>
                  <a:schemeClr val="tx1"/>
                </a:solidFill>
              </a:rPr>
              <a:t>All </a:t>
            </a:r>
            <a:r>
              <a:rPr lang="en-US" dirty="0">
                <a:solidFill>
                  <a:schemeClr val="tx1"/>
                </a:solidFill>
              </a:rPr>
              <a:t>memory equally expensive to access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No concurrent operations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All reasonable instructions take unit </a:t>
            </a:r>
            <a:r>
              <a:rPr lang="en-US" dirty="0" smtClean="0">
                <a:solidFill>
                  <a:schemeClr val="tx1"/>
                </a:solidFill>
              </a:rPr>
              <a:t>time except</a:t>
            </a:r>
            <a:r>
              <a:rPr lang="en-US" dirty="0">
                <a:solidFill>
                  <a:schemeClr val="tx1"/>
                </a:solidFill>
              </a:rPr>
              <a:t>, of course, function calls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Constant word </a:t>
            </a:r>
            <a:r>
              <a:rPr lang="en-US" dirty="0" smtClean="0">
                <a:solidFill>
                  <a:schemeClr val="tx1"/>
                </a:solidFill>
              </a:rPr>
              <a:t>size, unless </a:t>
            </a:r>
            <a:r>
              <a:rPr lang="en-US" dirty="0">
                <a:solidFill>
                  <a:schemeClr val="tx1"/>
                </a:solidFill>
              </a:rPr>
              <a:t>we are explicitly manipulating </a:t>
            </a:r>
            <a:r>
              <a:rPr lang="en-US" dirty="0" smtClean="0">
                <a:solidFill>
                  <a:schemeClr val="tx1"/>
                </a:solidFill>
              </a:rPr>
              <a:t>bits</a:t>
            </a:r>
          </a:p>
          <a:p>
            <a:pPr algn="just"/>
            <a:r>
              <a:rPr lang="en-US" dirty="0">
                <a:solidFill>
                  <a:schemeClr val="tx1"/>
                </a:solidFill>
              </a:rPr>
              <a:t>In this course will consider only </a:t>
            </a:r>
            <a:r>
              <a:rPr lang="en-US" b="1" dirty="0">
                <a:solidFill>
                  <a:schemeClr val="tx1"/>
                </a:solidFill>
              </a:rPr>
              <a:t>Random Access Machine model </a:t>
            </a:r>
            <a:r>
              <a:rPr lang="en-US" dirty="0">
                <a:solidFill>
                  <a:schemeClr val="tx1"/>
                </a:solidFill>
              </a:rPr>
              <a:t>where every primitive operation (all arithmetic operations) has unit cost.</a:t>
            </a:r>
          </a:p>
          <a:p>
            <a:pPr marL="0" indent="0" algn="just">
              <a:buNone/>
            </a:pPr>
            <a:endParaRPr lang="en-US" dirty="0">
              <a:solidFill>
                <a:schemeClr val="tx1"/>
              </a:solidFill>
            </a:endParaRPr>
          </a:p>
          <a:p>
            <a:pPr algn="just"/>
            <a:endParaRPr lang="en-US" dirty="0" smtClean="0">
              <a:solidFill>
                <a:schemeClr val="tx1"/>
              </a:solidFill>
            </a:endParaRPr>
          </a:p>
          <a:p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972838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Course Outcomes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Design algorithms for various computing problems.</a:t>
            </a:r>
          </a:p>
          <a:p>
            <a:r>
              <a:rPr lang="en-IN" dirty="0" err="1"/>
              <a:t>Analyze</a:t>
            </a:r>
            <a:r>
              <a:rPr lang="en-IN" dirty="0"/>
              <a:t> the time and space complexity of algorithms.</a:t>
            </a:r>
          </a:p>
          <a:p>
            <a:r>
              <a:rPr lang="en-IN" dirty="0"/>
              <a:t>Critically </a:t>
            </a:r>
            <a:r>
              <a:rPr lang="en-IN" dirty="0" err="1"/>
              <a:t>analyze</a:t>
            </a:r>
            <a:r>
              <a:rPr lang="en-IN" dirty="0"/>
              <a:t> the different algorithm design techniques for a given problem.</a:t>
            </a:r>
          </a:p>
          <a:p>
            <a:r>
              <a:rPr lang="en-IN" dirty="0"/>
              <a:t>Modify existing algorithms to improve efficiency.</a:t>
            </a: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69899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Performance analysis of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20</a:t>
            </a:fld>
            <a:endParaRPr lang="en-SG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9857332"/>
              </p:ext>
            </p:extLst>
          </p:nvPr>
        </p:nvGraphicFramePr>
        <p:xfrm>
          <a:off x="591034" y="1886751"/>
          <a:ext cx="5320761" cy="3528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2050" name="Picture 2" descr="Image result for a posteriori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769" y="2258096"/>
            <a:ext cx="4730953" cy="3433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1399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 Priori </a:t>
            </a:r>
            <a:r>
              <a:rPr lang="en-IN" dirty="0" err="1"/>
              <a:t>Vs</a:t>
            </a:r>
            <a:r>
              <a:rPr lang="en-IN" dirty="0"/>
              <a:t> A Posteriori analysis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6886071"/>
              </p:ext>
            </p:extLst>
          </p:nvPr>
        </p:nvGraphicFramePr>
        <p:xfrm>
          <a:off x="392250" y="1552796"/>
          <a:ext cx="11176897" cy="4613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21</a:t>
            </a:fld>
            <a:endParaRPr lang="en-S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IN" smtClean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85637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Analysis of algorithm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 D</a:t>
            </a:r>
            <a:r>
              <a:rPr lang="en-US" dirty="0" smtClean="0"/>
              <a:t>etermination </a:t>
            </a:r>
            <a:r>
              <a:rPr lang="en-US" dirty="0"/>
              <a:t>of the amount of </a:t>
            </a:r>
            <a:r>
              <a:rPr lang="en-US" b="1" dirty="0"/>
              <a:t>time and space </a:t>
            </a:r>
            <a:r>
              <a:rPr lang="en-US" dirty="0"/>
              <a:t>resources required to </a:t>
            </a:r>
            <a:r>
              <a:rPr lang="en-US" dirty="0" smtClean="0"/>
              <a:t>execute an algorithm.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22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038" y="1425146"/>
            <a:ext cx="11658599" cy="50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55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Space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Space complexity is defined as the process of determining a formula for the production of how much memory space will be required for the successful execution of an algorithm. </a:t>
            </a:r>
            <a:endParaRPr lang="en-US" dirty="0" smtClean="0"/>
          </a:p>
          <a:p>
            <a:pPr algn="just"/>
            <a:r>
              <a:rPr lang="en-US" dirty="0" smtClean="0"/>
              <a:t>The </a:t>
            </a:r>
            <a:r>
              <a:rPr lang="en-US" dirty="0"/>
              <a:t>memory space we consider is the space of primary </a:t>
            </a:r>
            <a:r>
              <a:rPr lang="en-US" dirty="0" smtClean="0"/>
              <a:t>memory.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934299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Time Complexity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The time complexity is defined as the process of determining a formula for total time required towards the </a:t>
            </a:r>
            <a:r>
              <a:rPr lang="en-US" dirty="0" smtClean="0"/>
              <a:t>execution </a:t>
            </a:r>
            <a:r>
              <a:rPr lang="en-US" dirty="0"/>
              <a:t>of that algorithm</a:t>
            </a:r>
            <a:r>
              <a:rPr lang="en-US" dirty="0" smtClean="0"/>
              <a:t>.</a:t>
            </a:r>
          </a:p>
          <a:p>
            <a:pPr algn="just"/>
            <a:r>
              <a:rPr lang="en-US" dirty="0" smtClean="0"/>
              <a:t>Independent of the programming </a:t>
            </a:r>
            <a:r>
              <a:rPr lang="en-US" dirty="0"/>
              <a:t>language selected for the implementation of the </a:t>
            </a:r>
            <a:r>
              <a:rPr lang="en-US" dirty="0" smtClean="0"/>
              <a:t>algorithm.</a:t>
            </a:r>
          </a:p>
          <a:p>
            <a:pPr algn="just"/>
            <a:endParaRPr lang="en-US" dirty="0"/>
          </a:p>
          <a:p>
            <a:pPr algn="just"/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24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507" y="3430987"/>
            <a:ext cx="5018598" cy="2957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617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Importance of analysing algorithms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recognize limitations of various algorithms for solving a problem.</a:t>
            </a:r>
          </a:p>
          <a:p>
            <a:r>
              <a:rPr lang="en-US" dirty="0"/>
              <a:t>Need to understand relationship between problem size and running </a:t>
            </a:r>
            <a:r>
              <a:rPr lang="en-US" dirty="0" smtClean="0"/>
              <a:t>time.</a:t>
            </a:r>
          </a:p>
          <a:p>
            <a:r>
              <a:rPr lang="en-US" dirty="0" smtClean="0"/>
              <a:t>Need </a:t>
            </a:r>
            <a:r>
              <a:rPr lang="en-US" dirty="0"/>
              <a:t>to learn how to analyze an algorithm's running time without coding it.</a:t>
            </a:r>
          </a:p>
          <a:p>
            <a:r>
              <a:rPr lang="en-US" dirty="0"/>
              <a:t>Need to learn techniques for writing more efficient code.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25</a:t>
            </a:fld>
            <a:endParaRPr lang="en-SG" dirty="0"/>
          </a:p>
        </p:txBody>
      </p:sp>
      <p:pic>
        <p:nvPicPr>
          <p:cNvPr id="4098" name="Picture 2" descr="Image result for importan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440" y="3434964"/>
            <a:ext cx="4527803" cy="2952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57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we analyze about them?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26</a:t>
            </a:fld>
            <a:endParaRPr lang="en-SG" dirty="0"/>
          </a:p>
        </p:txBody>
      </p:sp>
      <p:graphicFrame>
        <p:nvGraphicFramePr>
          <p:cNvPr id="7" name="Content Placeholder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3829971"/>
              </p:ext>
            </p:extLst>
          </p:nvPr>
        </p:nvGraphicFramePr>
        <p:xfrm>
          <a:off x="909084" y="1556771"/>
          <a:ext cx="10405621" cy="45100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5665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Example: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Problem:  Input is a sequence of integers stored in an array.</a:t>
            </a:r>
          </a:p>
          <a:p>
            <a:r>
              <a:rPr lang="en-US" dirty="0" smtClean="0"/>
              <a:t>Output: The minimum number in the array. 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27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3871" y="3580860"/>
            <a:ext cx="7186694" cy="1761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854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>
          <a:xfrm>
            <a:off x="5618250" y="2075090"/>
            <a:ext cx="5872874" cy="381227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ounded Rectangle 7"/>
          <p:cNvSpPr/>
          <p:nvPr/>
        </p:nvSpPr>
        <p:spPr>
          <a:xfrm>
            <a:off x="602152" y="2075089"/>
            <a:ext cx="4585968" cy="209372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		</a:t>
            </a:r>
            <a:r>
              <a:rPr lang="en-IN" b="1" dirty="0" smtClean="0"/>
              <a:t>Algorithm A</a:t>
            </a:r>
            <a:r>
              <a:rPr lang="en-IN" dirty="0"/>
              <a:t>	</a:t>
            </a:r>
            <a:r>
              <a:rPr lang="en-IN" dirty="0" smtClean="0"/>
              <a:t>				</a:t>
            </a:r>
            <a:r>
              <a:rPr lang="en-IN" b="1" dirty="0" smtClean="0"/>
              <a:t>Algorithm B</a:t>
            </a:r>
            <a:endParaRPr lang="en-IN" b="1" dirty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28</a:t>
            </a:fld>
            <a:endParaRPr lang="en-SG" dirty="0"/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76113" y="2330878"/>
            <a:ext cx="4238045" cy="1446550"/>
          </a:xfrm>
          <a:prstGeom prst="rect">
            <a:avLst/>
          </a:prstGeom>
          <a:solidFill>
            <a:schemeClr val="bg1"/>
          </a:solidFill>
          <a:ln w="9525">
            <a:solidFill>
              <a:sysClr val="window" lastClr="FFFFFF"/>
            </a:solidFill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m</a:t>
            </a:r>
            <a:r>
              <a:rPr lang="en-US" sz="22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a[1]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noProof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200" kern="0" noProof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 to size of input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noProof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kern="0" noProof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if m&gt;a[</a:t>
            </a:r>
            <a:r>
              <a:rPr lang="en-US" sz="2200" kern="0" noProof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kern="0" noProof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then m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kern="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a[</a:t>
            </a:r>
            <a:r>
              <a:rPr lang="en-US" sz="2200" kern="0" dirty="0" err="1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kern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200" kern="0" noProof="0" dirty="0" smtClean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 m.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814994" y="2457735"/>
            <a:ext cx="5508239" cy="2800767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opy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the input a  to array t1;</a:t>
            </a:r>
          </a:p>
          <a:p>
            <a:pPr marL="457200" indent="-457200"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ssign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size of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input;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defRPr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While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  &gt; 1</a:t>
            </a:r>
          </a:p>
          <a:p>
            <a:pPr marL="457200" indent="-457200"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1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 n /2</a:t>
            </a:r>
          </a:p>
          <a:p>
            <a:pPr marL="457200" indent="-457200"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	t2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[ 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]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min (t1 [ 2*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], t1[ 2*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+ 1] );</a:t>
            </a:r>
          </a:p>
          <a:p>
            <a:pPr marL="457200" indent="-457200"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copy array t2 to t1;</a:t>
            </a:r>
          </a:p>
          <a:p>
            <a:pPr marL="457200" indent="-457200" eaLnBrk="1" hangingPunct="1">
              <a:defRPr/>
            </a:pP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n 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n/2;</a:t>
            </a:r>
          </a:p>
          <a:p>
            <a:pPr marL="457200" indent="-457200" eaLnBrk="1" hangingPunct="1">
              <a:defRPr/>
            </a:pP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Output   t2[0];</a:t>
            </a:r>
            <a:endParaRPr lang="en-US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132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Visualisation of Algorithm B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29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97" y="1513252"/>
            <a:ext cx="7203700" cy="45655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44786" y="4345388"/>
            <a:ext cx="40472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algorithm uses two temporary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arrays.</a:t>
            </a:r>
            <a:endParaRPr lang="en-IN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93336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SG" dirty="0" smtClean="0"/>
              <a:t>Pre-requisites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</a:t>
            </a:fld>
            <a:endParaRPr lang="en-SG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 </a:t>
            </a:r>
            <a:r>
              <a:rPr lang="en-IN" dirty="0" smtClean="0"/>
              <a:t>Introductory </a:t>
            </a:r>
            <a:r>
              <a:rPr lang="en-IN" dirty="0"/>
              <a:t>courses on </a:t>
            </a:r>
            <a:r>
              <a:rPr lang="en-IN" dirty="0" smtClean="0"/>
              <a:t>programming.</a:t>
            </a:r>
          </a:p>
          <a:p>
            <a:r>
              <a:rPr lang="en-IN" dirty="0" smtClean="0"/>
              <a:t>Data Structures</a:t>
            </a:r>
            <a:endParaRPr lang="en-IN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1536" y="1661823"/>
            <a:ext cx="2938782" cy="447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232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485031" y="2115047"/>
            <a:ext cx="6329238" cy="3888188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Solutions Contd..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30</a:t>
            </a:fld>
            <a:endParaRPr lang="en-SG" dirty="0"/>
          </a:p>
        </p:txBody>
      </p:sp>
      <p:sp>
        <p:nvSpPr>
          <p:cNvPr id="9" name="TextBox 8"/>
          <p:cNvSpPr txBox="1"/>
          <p:nvPr/>
        </p:nvSpPr>
        <p:spPr>
          <a:xfrm>
            <a:off x="781690" y="2350981"/>
            <a:ext cx="5804452" cy="313932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IN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0;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flag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true;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While flag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i+1;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min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a[</a:t>
            </a:r>
            <a:r>
              <a:rPr lang="en-US" sz="22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];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flag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false;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for j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 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to size of input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		if min&gt;a[j] then flag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  <a:sym typeface="Symbol" pitchFamily="18" charset="2"/>
              </a:rPr>
              <a:t>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 true;</a:t>
            </a:r>
          </a:p>
          <a:p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Output min.</a:t>
            </a:r>
          </a:p>
        </p:txBody>
      </p:sp>
      <p:sp>
        <p:nvSpPr>
          <p:cNvPr id="10" name="Rectangle 9"/>
          <p:cNvSpPr/>
          <p:nvPr/>
        </p:nvSpPr>
        <p:spPr>
          <a:xfrm>
            <a:off x="2472310" y="1585431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sz="2400" b="1" dirty="0">
                <a:latin typeface="Arial" panose="020B0604020202020204" pitchFamily="34" charset="0"/>
                <a:cs typeface="Arial" panose="020B0604020202020204" pitchFamily="34" charset="0"/>
              </a:rPr>
              <a:t>Algorithm </a:t>
            </a:r>
            <a:r>
              <a:rPr lang="en-I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IN" dirty="0"/>
              <a:t>	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7722" y="2746839"/>
            <a:ext cx="3690462" cy="245583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78114" y="5568242"/>
            <a:ext cx="52886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For each element, test whether it is the minimum. </a:t>
            </a: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4419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Which algorithm is better?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 smtClean="0"/>
              <a:t>All the </a:t>
            </a:r>
            <a:r>
              <a:rPr lang="en-US" dirty="0"/>
              <a:t>algorithms are </a:t>
            </a:r>
            <a:r>
              <a:rPr lang="en-US" dirty="0" smtClean="0"/>
              <a:t>correct….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		</a:t>
            </a:r>
          </a:p>
          <a:p>
            <a:pPr marL="0" indent="0">
              <a:buNone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		But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which is the best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??</a:t>
            </a:r>
          </a:p>
          <a:p>
            <a:pPr marL="0" indent="0">
              <a:buNone/>
            </a:pP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en-US" dirty="0"/>
              <a:t>Measure the </a:t>
            </a:r>
            <a:r>
              <a:rPr lang="en-US" b="1" dirty="0"/>
              <a:t>running time </a:t>
            </a:r>
            <a:r>
              <a:rPr lang="en-US" dirty="0"/>
              <a:t>(number of operations needed).</a:t>
            </a:r>
          </a:p>
          <a:p>
            <a:r>
              <a:rPr lang="en-US" dirty="0"/>
              <a:t> Measure the </a:t>
            </a:r>
            <a:r>
              <a:rPr lang="en-US" b="1" dirty="0"/>
              <a:t>amount of memory </a:t>
            </a:r>
            <a:r>
              <a:rPr lang="en-US" dirty="0"/>
              <a:t>used.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Note: The running </a:t>
            </a:r>
            <a:r>
              <a:rPr lang="en-US" dirty="0"/>
              <a:t>time of the algorithms increase as the size of the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	input </a:t>
            </a:r>
            <a:r>
              <a:rPr lang="en-US" dirty="0"/>
              <a:t>increases.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31</a:t>
            </a:fld>
            <a:endParaRPr lang="en-SG" dirty="0"/>
          </a:p>
        </p:txBody>
      </p:sp>
      <p:graphicFrame>
        <p:nvGraphicFramePr>
          <p:cNvPr id="5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458524"/>
              </p:ext>
            </p:extLst>
          </p:nvPr>
        </p:nvGraphicFramePr>
        <p:xfrm>
          <a:off x="9263932" y="1708991"/>
          <a:ext cx="2432437" cy="45315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Clip" r:id="rId3" imgW="1857375" imgH="3995738" progId="MS_ClipArt_Gallery.2">
                  <p:embed/>
                </p:oleObj>
              </mc:Choice>
              <mc:Fallback>
                <p:oleObj name="Clip" r:id="rId3" imgW="1857375" imgH="399573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63932" y="1708991"/>
                        <a:ext cx="2432437" cy="453153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425395" y="5227105"/>
            <a:ext cx="9346758" cy="962108"/>
          </a:xfrm>
          <a:prstGeom prst="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8997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Asymptotic Notations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Suppose we are considering two algorithms, A and B, for solving a given problem.</a:t>
            </a:r>
          </a:p>
          <a:p>
            <a:pPr marL="0" indent="0">
              <a:buNone/>
            </a:pPr>
            <a:r>
              <a:rPr lang="en-US" dirty="0" smtClean="0"/>
              <a:t>	Running </a:t>
            </a:r>
            <a:r>
              <a:rPr lang="en-US" dirty="0"/>
              <a:t>times </a:t>
            </a:r>
            <a:r>
              <a:rPr lang="en-US" dirty="0" smtClean="0"/>
              <a:t>of algorithm A </a:t>
            </a:r>
            <a:r>
              <a:rPr lang="en-US" dirty="0"/>
              <a:t>=</a:t>
            </a:r>
            <a:r>
              <a:rPr lang="en-US" dirty="0" smtClean="0"/>
              <a:t> </a:t>
            </a:r>
            <a:r>
              <a:rPr lang="en-US" b="1" dirty="0"/>
              <a:t>TA(n</a:t>
            </a:r>
            <a:r>
              <a:rPr lang="en-US" b="1" dirty="0" smtClean="0"/>
              <a:t>)</a:t>
            </a:r>
          </a:p>
          <a:p>
            <a:pPr marL="0" indent="0">
              <a:buNone/>
            </a:pPr>
            <a:r>
              <a:rPr lang="en-US" dirty="0" smtClean="0"/>
              <a:t>	Running </a:t>
            </a:r>
            <a:r>
              <a:rPr lang="en-US" dirty="0"/>
              <a:t>times of algorithm B</a:t>
            </a:r>
            <a:r>
              <a:rPr lang="en-US" dirty="0" smtClean="0"/>
              <a:t> =</a:t>
            </a:r>
            <a:r>
              <a:rPr lang="en-US" b="1" dirty="0" smtClean="0"/>
              <a:t> </a:t>
            </a:r>
            <a:r>
              <a:rPr lang="en-US" b="1" dirty="0"/>
              <a:t>TB(n</a:t>
            </a:r>
            <a:r>
              <a:rPr lang="en-US" b="1" dirty="0" smtClean="0"/>
              <a:t>)</a:t>
            </a:r>
            <a:r>
              <a:rPr lang="en-US" dirty="0" smtClean="0"/>
              <a:t>, </a:t>
            </a:r>
            <a:endParaRPr lang="en-US" dirty="0"/>
          </a:p>
          <a:p>
            <a:pPr marL="0" indent="0">
              <a:buNone/>
            </a:pPr>
            <a:r>
              <a:rPr lang="en-US" dirty="0" smtClean="0"/>
              <a:t>where</a:t>
            </a:r>
            <a:r>
              <a:rPr lang="en-US" dirty="0"/>
              <a:t> n is a measure of the </a:t>
            </a:r>
            <a:r>
              <a:rPr lang="en-US" dirty="0" smtClean="0"/>
              <a:t>problem size</a:t>
            </a:r>
            <a:r>
              <a:rPr lang="en-US" dirty="0"/>
              <a:t>. 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If </a:t>
            </a:r>
            <a:r>
              <a:rPr lang="en-US" dirty="0"/>
              <a:t>we   know the problem size n in </a:t>
            </a:r>
            <a:r>
              <a:rPr lang="en-US" dirty="0" smtClean="0"/>
              <a:t>advance, </a:t>
            </a:r>
            <a:r>
              <a:rPr lang="en-US" dirty="0"/>
              <a:t>then 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r>
              <a:rPr lang="en-US" dirty="0"/>
              <a:t>if </a:t>
            </a:r>
            <a:r>
              <a:rPr lang="en-US" dirty="0" smtClean="0"/>
              <a:t>TA(n</a:t>
            </a:r>
            <a:r>
              <a:rPr lang="en-US" dirty="0"/>
              <a:t>)&lt; TB(n) </a:t>
            </a:r>
            <a:r>
              <a:rPr lang="en-US" dirty="0" smtClean="0"/>
              <a:t>Algorithm </a:t>
            </a:r>
            <a:r>
              <a:rPr lang="en-US" dirty="0"/>
              <a:t>A is better than Algorithm B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Unfortunately</a:t>
            </a:r>
            <a:r>
              <a:rPr lang="en-US" dirty="0"/>
              <a:t>, we usually don't know the problem size beforehand.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32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9791" y="1828798"/>
            <a:ext cx="4117410" cy="275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Asymptotic </a:t>
            </a:r>
            <a:r>
              <a:rPr lang="en-IN" dirty="0" smtClean="0"/>
              <a:t>Notations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Asymptotic notations allow </a:t>
            </a:r>
            <a:r>
              <a:rPr lang="en-US" dirty="0"/>
              <a:t>us to analyze an algorithm’s running time by identifying its behavior as the input size for the algorithm increases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Asymptotic </a:t>
            </a:r>
            <a:r>
              <a:rPr lang="en-US" dirty="0"/>
              <a:t>– refers to study of function f as n approaches infinity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>
                <a:solidFill>
                  <a:schemeClr val="accent2">
                    <a:lumMod val="75000"/>
                  </a:schemeClr>
                </a:solidFill>
              </a:rPr>
              <a:t>Example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</a:t>
            </a:r>
            <a:r>
              <a:rPr lang="en-US" dirty="0"/>
              <a:t>f(n) = n</a:t>
            </a:r>
            <a:r>
              <a:rPr lang="en-US" baseline="30000" dirty="0"/>
              <a:t>2</a:t>
            </a:r>
            <a:r>
              <a:rPr lang="en-US" dirty="0"/>
              <a:t>+4n + 20</a:t>
            </a:r>
          </a:p>
          <a:p>
            <a:pPr>
              <a:buFontTx/>
              <a:buNone/>
            </a:pPr>
            <a:r>
              <a:rPr lang="en-US" dirty="0"/>
              <a:t>   </a:t>
            </a:r>
            <a:r>
              <a:rPr lang="en-US" dirty="0" smtClean="0"/>
              <a:t>	</a:t>
            </a:r>
            <a:r>
              <a:rPr lang="en-US" b="1" dirty="0" smtClean="0"/>
              <a:t>n</a:t>
            </a:r>
            <a:r>
              <a:rPr lang="en-US" b="1" baseline="30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is the dominant term and the term 4n + 20 becomes insignificant as n </a:t>
            </a:r>
            <a:r>
              <a:rPr lang="en-US" dirty="0" smtClean="0"/>
              <a:t>	grows larger.</a:t>
            </a:r>
          </a:p>
          <a:p>
            <a:pPr>
              <a:buFontTx/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This is also known as an </a:t>
            </a:r>
            <a:r>
              <a:rPr lang="en-US" b="1" dirty="0"/>
              <a:t>algorithm’s growth rate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33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5350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Big Oh Notation(O)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Definition</a:t>
            </a:r>
            <a:r>
              <a:rPr lang="en-US" dirty="0"/>
              <a:t>:	</a:t>
            </a:r>
            <a:r>
              <a:rPr lang="en-US" dirty="0" smtClean="0"/>
              <a:t> 	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f(n</a:t>
            </a:r>
            <a:r>
              <a:rPr lang="en-US" dirty="0"/>
              <a:t>) = O(g(n)) </a:t>
            </a:r>
          </a:p>
          <a:p>
            <a:pPr marL="0" indent="0">
              <a:buNone/>
            </a:pPr>
            <a:r>
              <a:rPr lang="en-US" dirty="0" smtClean="0"/>
              <a:t>	if there are two positive constants c and n</a:t>
            </a:r>
            <a:r>
              <a:rPr lang="en-US" baseline="-25000" dirty="0" smtClean="0"/>
              <a:t>0</a:t>
            </a:r>
          </a:p>
          <a:p>
            <a:pPr marL="0" indent="0">
              <a:buNone/>
            </a:pPr>
            <a:r>
              <a:rPr lang="en-US" baseline="-25000" dirty="0" smtClean="0"/>
              <a:t>	</a:t>
            </a:r>
            <a:r>
              <a:rPr lang="en-US" dirty="0" smtClean="0"/>
              <a:t>such that: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 	|</a:t>
            </a:r>
            <a:r>
              <a:rPr lang="en-US" dirty="0"/>
              <a:t>f(n)| ≤ c |g(n)| for all n ≥ </a:t>
            </a:r>
            <a:r>
              <a:rPr lang="en-US" dirty="0" smtClean="0"/>
              <a:t>n</a:t>
            </a:r>
            <a:r>
              <a:rPr lang="en-US" baseline="-25000" dirty="0" smtClean="0"/>
              <a:t>0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r>
              <a:rPr kumimoji="1" lang="en-US" b="1" i="1" dirty="0" smtClean="0"/>
              <a:t>  </a:t>
            </a:r>
            <a:r>
              <a:rPr kumimoji="1" lang="en-US" i="1" dirty="0" smtClean="0"/>
              <a:t>g</a:t>
            </a:r>
            <a:r>
              <a:rPr kumimoji="1" lang="en-US" dirty="0" smtClean="0"/>
              <a:t>(</a:t>
            </a:r>
            <a:r>
              <a:rPr kumimoji="1" lang="en-US" i="1" dirty="0" smtClean="0"/>
              <a:t>n</a:t>
            </a:r>
            <a:r>
              <a:rPr kumimoji="1" lang="en-US" dirty="0" smtClean="0"/>
              <a:t>) is an </a:t>
            </a:r>
            <a:r>
              <a:rPr kumimoji="1" lang="en-US" i="1" dirty="0" smtClean="0">
                <a:solidFill>
                  <a:schemeClr val="accent2">
                    <a:lumMod val="75000"/>
                  </a:schemeClr>
                </a:solidFill>
              </a:rPr>
              <a:t>asymptotic upper bound</a:t>
            </a:r>
            <a:r>
              <a:rPr kumimoji="1" lang="en-US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kumimoji="1" lang="en-US" dirty="0" smtClean="0"/>
              <a:t>for </a:t>
            </a:r>
            <a:r>
              <a:rPr kumimoji="1" lang="en-US" i="1" dirty="0" smtClean="0"/>
              <a:t>f</a:t>
            </a:r>
            <a:r>
              <a:rPr kumimoji="1" lang="en-US" dirty="0" smtClean="0"/>
              <a:t>(</a:t>
            </a:r>
            <a:r>
              <a:rPr kumimoji="1" lang="en-US" i="1" dirty="0" smtClean="0"/>
              <a:t>n</a:t>
            </a:r>
            <a:r>
              <a:rPr kumimoji="1" lang="en-US" dirty="0" smtClean="0"/>
              <a:t>), </a:t>
            </a:r>
          </a:p>
          <a:p>
            <a:pPr marL="0" indent="0">
              <a:buNone/>
            </a:pPr>
            <a:r>
              <a:rPr kumimoji="1" lang="en-US" dirty="0"/>
              <a:t> </a:t>
            </a:r>
            <a:r>
              <a:rPr kumimoji="1" lang="en-US" dirty="0" smtClean="0"/>
              <a:t> which means </a:t>
            </a:r>
            <a:r>
              <a:rPr lang="en-US" dirty="0"/>
              <a:t>the growth rate of </a:t>
            </a:r>
            <a:r>
              <a:rPr lang="en-US" i="1" dirty="0">
                <a:sym typeface="Symbol" panose="05050102010706020507" pitchFamily="18" charset="2"/>
              </a:rPr>
              <a:t>f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i="1" dirty="0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) </a:t>
            </a:r>
            <a:r>
              <a:rPr lang="en-US" dirty="0"/>
              <a:t>is no more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than </a:t>
            </a:r>
            <a:r>
              <a:rPr lang="en-US" dirty="0"/>
              <a:t>the growth rate of </a:t>
            </a:r>
            <a:r>
              <a:rPr lang="en-US" i="1" dirty="0">
                <a:sym typeface="Symbol" panose="05050102010706020507" pitchFamily="18" charset="2"/>
              </a:rPr>
              <a:t>g</a:t>
            </a:r>
            <a:r>
              <a:rPr lang="en-US" dirty="0">
                <a:sym typeface="Symbol" panose="05050102010706020507" pitchFamily="18" charset="2"/>
              </a:rPr>
              <a:t>(</a:t>
            </a:r>
            <a:r>
              <a:rPr lang="en-US" i="1" dirty="0">
                <a:sym typeface="Symbol" panose="05050102010706020507" pitchFamily="18" charset="2"/>
              </a:rPr>
              <a:t>n</a:t>
            </a:r>
            <a:r>
              <a:rPr lang="en-US" dirty="0">
                <a:sym typeface="Symbol" panose="05050102010706020507" pitchFamily="18" charset="2"/>
              </a:rPr>
              <a:t>).</a:t>
            </a:r>
          </a:p>
          <a:p>
            <a:pPr marL="0" indent="0">
              <a:buNone/>
            </a:pPr>
            <a:endParaRPr kumimoji="1" lang="en-US" b="1" dirty="0" smtClean="0"/>
          </a:p>
          <a:p>
            <a:pPr marL="0" indent="0">
              <a:buNone/>
            </a:pPr>
            <a:endParaRPr lang="en-IN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34</a:t>
            </a:fld>
            <a:endParaRPr lang="en-SG" dirty="0"/>
          </a:p>
        </p:txBody>
      </p:sp>
      <p:pic>
        <p:nvPicPr>
          <p:cNvPr id="6" name="Picture 8" descr="graph_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458" y="2166703"/>
            <a:ext cx="3819525" cy="3840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506195" y="4675368"/>
            <a:ext cx="6677808" cy="1657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Rectangle 4"/>
          <p:cNvSpPr/>
          <p:nvPr/>
        </p:nvSpPr>
        <p:spPr>
          <a:xfrm>
            <a:off x="7875372" y="1968995"/>
            <a:ext cx="6096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>
              <a:buNone/>
            </a:pPr>
            <a:r>
              <a:rPr lang="en-US" sz="2400" dirty="0"/>
              <a:t>If f(n) = 2n</a:t>
            </a:r>
            <a:r>
              <a:rPr lang="en-US" sz="2400" baseline="30000" dirty="0"/>
              <a:t>2</a:t>
            </a:r>
            <a:r>
              <a:rPr lang="en-US" sz="2400" dirty="0"/>
              <a:t> </a:t>
            </a:r>
          </a:p>
          <a:p>
            <a:pPr lvl="1">
              <a:buNone/>
            </a:pPr>
            <a:r>
              <a:rPr lang="en-US" sz="2400" dirty="0"/>
              <a:t>g(n) is  </a:t>
            </a:r>
            <a:r>
              <a:rPr lang="en-US" sz="2400" dirty="0">
                <a:sym typeface="Symbol" panose="05050102010706020507" pitchFamily="18" charset="2"/>
              </a:rPr>
              <a:t>O(</a:t>
            </a:r>
            <a:r>
              <a:rPr lang="en-US" sz="2400" dirty="0"/>
              <a:t>n</a:t>
            </a:r>
            <a:r>
              <a:rPr lang="en-US" sz="2400" baseline="30000" dirty="0"/>
              <a:t>3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4657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Points to remember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>
                <a:sym typeface="Symbol" panose="05050102010706020507" pitchFamily="18" charset="2"/>
              </a:rPr>
              <a:t> When </a:t>
            </a:r>
            <a:r>
              <a:rPr lang="en-US" dirty="0">
                <a:sym typeface="Symbol" panose="05050102010706020507" pitchFamily="18" charset="2"/>
              </a:rPr>
              <a:t>determining the order of a function f(x), always try to pick the smallest </a:t>
            </a:r>
            <a:r>
              <a:rPr lang="en-US" dirty="0" smtClean="0">
                <a:sym typeface="Symbol" panose="05050102010706020507" pitchFamily="18" charset="2"/>
              </a:rPr>
              <a:t>g(x) possible.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>
                <a:sym typeface="Symbol" panose="05050102010706020507" pitchFamily="18" charset="2"/>
              </a:rPr>
              <a:t>If </a:t>
            </a:r>
            <a:r>
              <a:rPr lang="en-US" dirty="0"/>
              <a:t>f(x) is </a:t>
            </a:r>
            <a:r>
              <a:rPr lang="en-US" dirty="0">
                <a:sym typeface="Symbol" panose="05050102010706020507" pitchFamily="18" charset="2"/>
              </a:rPr>
              <a:t></a:t>
            </a:r>
            <a:r>
              <a:rPr lang="en-US" dirty="0"/>
              <a:t>(g(x)) and g(x) is </a:t>
            </a:r>
            <a:r>
              <a:rPr lang="en-US" dirty="0">
                <a:sym typeface="Symbol" panose="05050102010706020507" pitchFamily="18" charset="2"/>
              </a:rPr>
              <a:t></a:t>
            </a:r>
            <a:r>
              <a:rPr lang="en-US" dirty="0"/>
              <a:t>(f(x)), then f(x) and g(x) are </a:t>
            </a:r>
            <a:r>
              <a:rPr lang="en-US" u="sng" dirty="0"/>
              <a:t>of the same </a:t>
            </a:r>
            <a:r>
              <a:rPr lang="en-US" u="sng" dirty="0" smtClean="0"/>
              <a:t>order</a:t>
            </a:r>
            <a:r>
              <a:rPr lang="en-US" dirty="0" smtClean="0"/>
              <a:t>.</a:t>
            </a:r>
          </a:p>
          <a:p>
            <a:pPr algn="just">
              <a:buFont typeface="Wingdings" panose="05000000000000000000" pitchFamily="2" charset="2"/>
              <a:buChar char="ü"/>
            </a:pPr>
            <a:r>
              <a:rPr lang="en-US" dirty="0" smtClean="0"/>
              <a:t>In </a:t>
            </a:r>
            <a:r>
              <a:rPr lang="en-US" dirty="0"/>
              <a:t>practice, all big-O results are obtained for functions that are positive for all values of x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35</a:t>
            </a:fld>
            <a:endParaRPr lang="en-SG" dirty="0"/>
          </a:p>
        </p:txBody>
      </p:sp>
      <p:pic>
        <p:nvPicPr>
          <p:cNvPr id="2050" name="Picture 2" descr="Image result for points to rememb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1759" y="3660680"/>
            <a:ext cx="2908093" cy="204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0509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Most Common Big Oh Functions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Constant O(1)</a:t>
            </a:r>
          </a:p>
          <a:p>
            <a:pPr algn="just"/>
            <a:r>
              <a:rPr lang="en-US" dirty="0"/>
              <a:t>Logarithmic O(log n)</a:t>
            </a:r>
          </a:p>
          <a:p>
            <a:pPr algn="just"/>
            <a:r>
              <a:rPr lang="en-US" dirty="0"/>
              <a:t>Linear O(n)</a:t>
            </a:r>
          </a:p>
          <a:p>
            <a:pPr algn="just"/>
            <a:r>
              <a:rPr lang="en-US" dirty="0"/>
              <a:t>Quadratic O(n</a:t>
            </a:r>
            <a:r>
              <a:rPr lang="en-US" baseline="30000" dirty="0"/>
              <a:t>2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Polynomial O(</a:t>
            </a:r>
            <a:r>
              <a:rPr lang="en-US" dirty="0" err="1"/>
              <a:t>n</a:t>
            </a:r>
            <a:r>
              <a:rPr lang="en-US" baseline="30000" dirty="0" err="1"/>
              <a:t>k</a:t>
            </a:r>
            <a:r>
              <a:rPr lang="en-US" dirty="0"/>
              <a:t>) k is a </a:t>
            </a:r>
            <a:r>
              <a:rPr lang="en-US" dirty="0" smtClean="0"/>
              <a:t>constant</a:t>
            </a:r>
            <a:endParaRPr lang="en-US" dirty="0"/>
          </a:p>
          <a:p>
            <a:pPr algn="just"/>
            <a:r>
              <a:rPr lang="en-US" dirty="0"/>
              <a:t>Exponential O(2</a:t>
            </a:r>
            <a:r>
              <a:rPr lang="en-US" baseline="30000" dirty="0"/>
              <a:t>n</a:t>
            </a:r>
            <a:r>
              <a:rPr lang="en-US" dirty="0"/>
              <a:t>)</a:t>
            </a:r>
          </a:p>
          <a:p>
            <a:pPr algn="just"/>
            <a:r>
              <a:rPr lang="en-US" dirty="0"/>
              <a:t>Exponential O(a</a:t>
            </a:r>
            <a:r>
              <a:rPr lang="en-US" baseline="30000" dirty="0"/>
              <a:t>n</a:t>
            </a:r>
            <a:r>
              <a:rPr lang="en-US" dirty="0"/>
              <a:t>) a is a constant and a &gt; 1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36</a:t>
            </a:fld>
            <a:endParaRPr lang="en-SG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846" y="1657884"/>
            <a:ext cx="4969109" cy="466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988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N" dirty="0" smtClean="0"/>
                  <a:t>Omega Notation(</a:t>
                </a:r>
                <a14:m>
                  <m:oMath xmlns:m="http://schemas.openxmlformats.org/officeDocument/2006/math">
                    <m:r>
                      <a:rPr lang="el-GR" i="1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r>
                  <a:rPr lang="en-IN" dirty="0" smtClean="0"/>
                  <a:t>)</a:t>
                </a:r>
                <a:endParaRPr lang="en-IN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713" t="-699" b="-10490"/>
                </a:stretch>
              </a:blipFill>
            </p:spPr>
            <p:txBody>
              <a:bodyPr/>
              <a:lstStyle/>
              <a:p>
                <a:r>
                  <a:rPr lang="en-I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Definition:</a:t>
            </a:r>
          </a:p>
          <a:p>
            <a:pPr marL="0" indent="0">
              <a:buNone/>
            </a:pPr>
            <a:r>
              <a:rPr lang="en-US" b="1" dirty="0" smtClean="0">
                <a:solidFill>
                  <a:srgbClr val="C00000"/>
                </a:solidFill>
                <a:latin typeface="Perpetua" panose="02020502060401020303" pitchFamily="18" charset="0"/>
              </a:rPr>
              <a:t>	</a:t>
            </a:r>
            <a:r>
              <a:rPr lang="en-US" dirty="0" smtClean="0">
                <a:solidFill>
                  <a:schemeClr val="tx1"/>
                </a:solidFill>
              </a:rPr>
              <a:t>f(n</a:t>
            </a:r>
            <a:r>
              <a:rPr lang="en-US" dirty="0">
                <a:solidFill>
                  <a:schemeClr val="tx1"/>
                </a:solidFill>
              </a:rPr>
              <a:t>) = </a:t>
            </a:r>
            <a:r>
              <a:rPr lang="en-US" dirty="0">
                <a:solidFill>
                  <a:schemeClr val="tx1"/>
                </a:solidFill>
                <a:sym typeface="Symbol" panose="05050102010706020507" pitchFamily="18" charset="2"/>
              </a:rPr>
              <a:t></a:t>
            </a:r>
            <a:r>
              <a:rPr lang="en-US" dirty="0">
                <a:solidFill>
                  <a:schemeClr val="tx1"/>
                </a:solidFill>
              </a:rPr>
              <a:t>(g(n) </a:t>
            </a: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 smtClean="0"/>
              <a:t>	if there </a:t>
            </a:r>
            <a:r>
              <a:rPr lang="en-US" dirty="0"/>
              <a:t>exist positive constants c and </a:t>
            </a:r>
            <a:r>
              <a:rPr lang="en-US" dirty="0" smtClean="0"/>
              <a:t>n</a:t>
            </a:r>
            <a:r>
              <a:rPr lang="en-US" baseline="-25000" dirty="0"/>
              <a:t>0</a:t>
            </a: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such that:  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		0 </a:t>
            </a:r>
            <a:r>
              <a:rPr lang="en-US" u="sng" dirty="0" smtClean="0"/>
              <a:t>&lt;</a:t>
            </a:r>
            <a:r>
              <a:rPr lang="en-US" dirty="0" smtClean="0"/>
              <a:t> </a:t>
            </a:r>
            <a:r>
              <a:rPr lang="en-US" dirty="0"/>
              <a:t>c </a:t>
            </a:r>
            <a:r>
              <a:rPr lang="en-US" dirty="0" smtClean="0"/>
              <a:t>|g(n)| </a:t>
            </a:r>
            <a:r>
              <a:rPr lang="en-US" u="sng" dirty="0" smtClean="0"/>
              <a:t>&lt;</a:t>
            </a:r>
            <a:r>
              <a:rPr lang="en-US" dirty="0" smtClean="0"/>
              <a:t> |f(n)|  </a:t>
            </a:r>
            <a:r>
              <a:rPr lang="en-US" dirty="0"/>
              <a:t>for all  n≥ </a:t>
            </a:r>
            <a:r>
              <a:rPr lang="en-US" dirty="0" smtClean="0"/>
              <a:t>n</a:t>
            </a:r>
            <a:r>
              <a:rPr lang="en-US" baseline="-25000" dirty="0" smtClean="0"/>
              <a:t>0</a:t>
            </a:r>
          </a:p>
          <a:p>
            <a:pPr marL="0" indent="0">
              <a:buNone/>
            </a:pPr>
            <a:endParaRPr lang="en-US" baseline="-25000" dirty="0"/>
          </a:p>
          <a:p>
            <a:pPr marL="0" indent="0">
              <a:buNone/>
            </a:pPr>
            <a:endParaRPr lang="en-US" baseline="-25000" dirty="0" smtClean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</a:t>
            </a:r>
            <a:r>
              <a:rPr lang="en-US" sz="2600" i="1" dirty="0" smtClean="0"/>
              <a:t>g(n) </a:t>
            </a:r>
            <a:r>
              <a:rPr lang="en-US" sz="2600" dirty="0" smtClean="0"/>
              <a:t>is </a:t>
            </a:r>
            <a:r>
              <a:rPr lang="en-US" sz="2600" i="1" dirty="0">
                <a:solidFill>
                  <a:schemeClr val="accent2">
                    <a:lumMod val="75000"/>
                  </a:schemeClr>
                </a:solidFill>
              </a:rPr>
              <a:t>asymptotic lower </a:t>
            </a:r>
            <a:r>
              <a:rPr lang="en-US" sz="2600" i="1" dirty="0" smtClean="0">
                <a:solidFill>
                  <a:schemeClr val="accent2">
                    <a:lumMod val="75000"/>
                  </a:schemeClr>
                </a:solidFill>
              </a:rPr>
              <a:t>bound </a:t>
            </a:r>
            <a:r>
              <a:rPr lang="en-US" sz="2600" dirty="0" smtClean="0"/>
              <a:t>for </a:t>
            </a:r>
            <a:r>
              <a:rPr lang="en-US" sz="2600" i="1" dirty="0" smtClean="0"/>
              <a:t>f(n), </a:t>
            </a:r>
            <a:r>
              <a:rPr lang="en-US" sz="2600" dirty="0" smtClean="0"/>
              <a:t>which</a:t>
            </a:r>
          </a:p>
          <a:p>
            <a:pPr marL="0" indent="0">
              <a:buNone/>
            </a:pPr>
            <a:r>
              <a:rPr lang="en-US" sz="2600" dirty="0" smtClean="0"/>
              <a:t>   means the growth of </a:t>
            </a:r>
            <a:r>
              <a:rPr lang="en-US" sz="2600" i="1" dirty="0" smtClean="0"/>
              <a:t>f(n) </a:t>
            </a:r>
            <a:r>
              <a:rPr lang="en-US" sz="2600" dirty="0" smtClean="0"/>
              <a:t>is no lesser than the </a:t>
            </a:r>
          </a:p>
          <a:p>
            <a:pPr marL="0" indent="0">
              <a:buNone/>
            </a:pPr>
            <a:r>
              <a:rPr lang="en-US" sz="2600" dirty="0"/>
              <a:t> </a:t>
            </a:r>
            <a:r>
              <a:rPr lang="en-US" sz="2600" dirty="0" smtClean="0"/>
              <a:t>  growth rate of </a:t>
            </a:r>
            <a:r>
              <a:rPr lang="en-US" sz="2600" i="1" dirty="0" smtClean="0"/>
              <a:t>g(n).</a:t>
            </a:r>
            <a:endParaRPr lang="en-US" sz="2600" i="1" dirty="0"/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37</a:t>
            </a:fld>
            <a:endParaRPr lang="en-SG" dirty="0"/>
          </a:p>
        </p:txBody>
      </p:sp>
      <p:pic>
        <p:nvPicPr>
          <p:cNvPr id="5" name="Picture 10" descr="graph_Omeg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933" y="2188504"/>
            <a:ext cx="3888528" cy="3960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83788" y="4594183"/>
            <a:ext cx="6677808" cy="1657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7796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Theta Notation(</a:t>
            </a:r>
            <a:r>
              <a:rPr lang="en-IN" dirty="0"/>
              <a:t>Ɵ</a:t>
            </a:r>
            <a:r>
              <a:rPr lang="en-IN" dirty="0" smtClean="0"/>
              <a:t>)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 smtClean="0"/>
          </a:p>
          <a:p>
            <a:pPr marL="0" indent="0">
              <a:buNone/>
            </a:pPr>
            <a:r>
              <a:rPr lang="en-US" dirty="0"/>
              <a:t>Definition:	 	</a:t>
            </a:r>
          </a:p>
          <a:p>
            <a:pPr marL="0" indent="0">
              <a:buNone/>
            </a:pPr>
            <a:r>
              <a:rPr lang="en-US" dirty="0"/>
              <a:t>		f(n) = </a:t>
            </a:r>
            <a:r>
              <a:rPr lang="en-US" dirty="0" smtClean="0"/>
              <a:t>Ɵ </a:t>
            </a:r>
            <a:r>
              <a:rPr lang="en-US" dirty="0"/>
              <a:t>(g(n)) </a:t>
            </a:r>
          </a:p>
          <a:p>
            <a:pPr marL="0" indent="0">
              <a:buNone/>
            </a:pPr>
            <a:r>
              <a:rPr lang="en-US" dirty="0"/>
              <a:t>	if there are two positive constants c and n</a:t>
            </a:r>
            <a:r>
              <a:rPr lang="en-US" baseline="-25000" dirty="0"/>
              <a:t>0</a:t>
            </a:r>
          </a:p>
          <a:p>
            <a:pPr marL="0" indent="0">
              <a:buNone/>
            </a:pPr>
            <a:r>
              <a:rPr lang="en-US" baseline="-25000" dirty="0"/>
              <a:t>	</a:t>
            </a:r>
            <a:r>
              <a:rPr lang="en-US" dirty="0"/>
              <a:t>such that:</a:t>
            </a:r>
            <a:endParaRPr lang="en-IN" dirty="0"/>
          </a:p>
          <a:p>
            <a:pPr marL="0" indent="0">
              <a:buNone/>
            </a:pPr>
            <a:r>
              <a:rPr lang="en-US" dirty="0" smtClean="0">
                <a:sym typeface="Symbol" panose="05050102010706020507" pitchFamily="18" charset="2"/>
              </a:rPr>
              <a:t>		0 </a:t>
            </a:r>
            <a:r>
              <a:rPr lang="en-US" dirty="0">
                <a:sym typeface="Symbol" panose="05050102010706020507" pitchFamily="18" charset="2"/>
              </a:rPr>
              <a:t> c</a:t>
            </a:r>
            <a:r>
              <a:rPr lang="en-US" baseline="-25000" dirty="0">
                <a:sym typeface="Symbol" panose="05050102010706020507" pitchFamily="18" charset="2"/>
              </a:rPr>
              <a:t>1</a:t>
            </a:r>
            <a:r>
              <a:rPr lang="en-US" dirty="0">
                <a:sym typeface="Symbol" panose="05050102010706020507" pitchFamily="18" charset="2"/>
              </a:rPr>
              <a:t> g(n)   f(n)  c</a:t>
            </a:r>
            <a:r>
              <a:rPr lang="en-US" baseline="-25000" dirty="0">
                <a:sym typeface="Symbol" panose="05050102010706020507" pitchFamily="18" charset="2"/>
              </a:rPr>
              <a:t>2</a:t>
            </a:r>
            <a:r>
              <a:rPr lang="en-US" dirty="0">
                <a:sym typeface="Symbol" panose="05050102010706020507" pitchFamily="18" charset="2"/>
              </a:rPr>
              <a:t> g(n) 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38</a:t>
            </a:fld>
            <a:endParaRPr lang="en-SG" dirty="0"/>
          </a:p>
        </p:txBody>
      </p:sp>
      <p:sp>
        <p:nvSpPr>
          <p:cNvPr id="5" name="Rectangle 4"/>
          <p:cNvSpPr/>
          <p:nvPr/>
        </p:nvSpPr>
        <p:spPr>
          <a:xfrm>
            <a:off x="506195" y="4675368"/>
            <a:ext cx="6677808" cy="16578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/>
          <p:cNvSpPr/>
          <p:nvPr/>
        </p:nvSpPr>
        <p:spPr>
          <a:xfrm>
            <a:off x="556901" y="4840663"/>
            <a:ext cx="6510472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This is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known as </a:t>
            </a:r>
            <a:r>
              <a:rPr lang="en-US" sz="2400" i="1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asymptotic tight </a:t>
            </a:r>
            <a:r>
              <a:rPr lang="en-US" sz="2400" i="1" dirty="0" smtClean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bound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For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reasonably large values of n, the function 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f(n)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within the range of constant multiples of </a:t>
            </a:r>
            <a:r>
              <a:rPr lang="en-US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g(n). f(n</a:t>
            </a:r>
            <a:r>
              <a:rPr lang="en-US" sz="2400" i="1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bounded below as well as above.</a:t>
            </a:r>
          </a:p>
        </p:txBody>
      </p:sp>
      <p:pic>
        <p:nvPicPr>
          <p:cNvPr id="7" name="Picture 21" descr="graph_the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9634" y="1771891"/>
            <a:ext cx="3899559" cy="4561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47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Practice questions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None/>
            </a:pPr>
            <a:endParaRPr lang="en-US" sz="2400" dirty="0">
              <a:solidFill>
                <a:schemeClr val="tx1"/>
              </a:solidFill>
            </a:endParaRPr>
          </a:p>
          <a:p>
            <a:pPr lvl="1">
              <a:buNone/>
            </a:pPr>
            <a:endParaRPr lang="en-US" sz="2400" dirty="0" smtClean="0">
              <a:solidFill>
                <a:schemeClr val="tx1"/>
              </a:solidFill>
            </a:endParaRPr>
          </a:p>
          <a:p>
            <a:pPr lvl="1">
              <a:buNone/>
            </a:pPr>
            <a:endParaRPr lang="en-IN" u="sng" dirty="0">
              <a:hlinkClick r:id="rId2" action="ppaction://hlinkfile"/>
            </a:endParaRPr>
          </a:p>
          <a:p>
            <a:pPr lvl="1">
              <a:buNone/>
            </a:pPr>
            <a:endParaRPr lang="en-IN" u="sng" dirty="0" smtClean="0">
              <a:hlinkClick r:id="rId2" action="ppaction://hlinkfile"/>
            </a:endParaRPr>
          </a:p>
          <a:p>
            <a:pPr lvl="1" algn="ctr">
              <a:buNone/>
            </a:pPr>
            <a:endParaRPr lang="en-IN" dirty="0">
              <a:hlinkClick r:id="rId2" action="ppaction://hlinkfile"/>
            </a:endParaRPr>
          </a:p>
          <a:p>
            <a:pPr lvl="1" algn="ctr">
              <a:buNone/>
            </a:pPr>
            <a:r>
              <a:rPr lang="en-IN" dirty="0" smtClean="0">
                <a:hlinkClick r:id="rId2" action="ppaction://hlinkfile"/>
              </a:rPr>
              <a:t>Practice Questions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39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910455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Text books/ Reference Books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200" b="1" dirty="0">
                <a:solidFill>
                  <a:schemeClr val="tx1"/>
                </a:solidFill>
              </a:rPr>
              <a:t>Text Books: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200" dirty="0" smtClean="0">
                <a:solidFill>
                  <a:schemeClr val="tx1"/>
                </a:solidFill>
              </a:rPr>
              <a:t>Ellis </a:t>
            </a:r>
            <a:r>
              <a:rPr lang="en-IN" sz="2200" dirty="0">
                <a:solidFill>
                  <a:schemeClr val="tx1"/>
                </a:solidFill>
              </a:rPr>
              <a:t>Horowitz, </a:t>
            </a:r>
            <a:r>
              <a:rPr lang="en-IN" sz="2200" dirty="0" err="1">
                <a:solidFill>
                  <a:schemeClr val="tx1"/>
                </a:solidFill>
              </a:rPr>
              <a:t>Sartaj</a:t>
            </a:r>
            <a:r>
              <a:rPr lang="en-IN" sz="2200" dirty="0">
                <a:solidFill>
                  <a:schemeClr val="tx1"/>
                </a:solidFill>
              </a:rPr>
              <a:t> </a:t>
            </a:r>
            <a:r>
              <a:rPr lang="en-IN" sz="2200" dirty="0" err="1">
                <a:solidFill>
                  <a:schemeClr val="tx1"/>
                </a:solidFill>
              </a:rPr>
              <a:t>Sahani</a:t>
            </a:r>
            <a:r>
              <a:rPr lang="en-IN" sz="2200" dirty="0">
                <a:solidFill>
                  <a:schemeClr val="tx1"/>
                </a:solidFill>
              </a:rPr>
              <a:t>, </a:t>
            </a:r>
            <a:r>
              <a:rPr lang="en-IN" sz="2200" dirty="0" err="1">
                <a:solidFill>
                  <a:schemeClr val="tx1"/>
                </a:solidFill>
              </a:rPr>
              <a:t>Sanguthevar</a:t>
            </a:r>
            <a:r>
              <a:rPr lang="en-IN" sz="2200" dirty="0">
                <a:solidFill>
                  <a:schemeClr val="tx1"/>
                </a:solidFill>
              </a:rPr>
              <a:t> </a:t>
            </a:r>
            <a:r>
              <a:rPr lang="en-IN" sz="2200" dirty="0" err="1">
                <a:solidFill>
                  <a:schemeClr val="tx1"/>
                </a:solidFill>
              </a:rPr>
              <a:t>Rajashekaran</a:t>
            </a:r>
            <a:r>
              <a:rPr lang="en-IN" sz="2200" dirty="0">
                <a:solidFill>
                  <a:schemeClr val="tx1"/>
                </a:solidFill>
              </a:rPr>
              <a:t>, “Fundamentals of Computer Algorithms”, Orient Black Swan, 2nd Edition (2008).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200" dirty="0" smtClean="0">
                <a:solidFill>
                  <a:schemeClr val="tx1"/>
                </a:solidFill>
              </a:rPr>
              <a:t>Thomas </a:t>
            </a:r>
            <a:r>
              <a:rPr lang="en-IN" sz="2200" dirty="0">
                <a:solidFill>
                  <a:schemeClr val="tx1"/>
                </a:solidFill>
              </a:rPr>
              <a:t>H. </a:t>
            </a:r>
            <a:r>
              <a:rPr lang="en-IN" sz="2200" dirty="0" err="1">
                <a:solidFill>
                  <a:schemeClr val="tx1"/>
                </a:solidFill>
              </a:rPr>
              <a:t>Cormen</a:t>
            </a:r>
            <a:r>
              <a:rPr lang="en-IN" sz="2200" dirty="0">
                <a:solidFill>
                  <a:schemeClr val="tx1"/>
                </a:solidFill>
              </a:rPr>
              <a:t>, Charles E. </a:t>
            </a:r>
            <a:r>
              <a:rPr lang="en-IN" sz="2200" dirty="0" err="1">
                <a:solidFill>
                  <a:schemeClr val="tx1"/>
                </a:solidFill>
              </a:rPr>
              <a:t>Leiserson</a:t>
            </a:r>
            <a:r>
              <a:rPr lang="en-IN" sz="2200" dirty="0">
                <a:solidFill>
                  <a:schemeClr val="tx1"/>
                </a:solidFill>
              </a:rPr>
              <a:t>, Ronald L. </a:t>
            </a:r>
            <a:r>
              <a:rPr lang="en-IN" sz="2200" dirty="0" err="1">
                <a:solidFill>
                  <a:schemeClr val="tx1"/>
                </a:solidFill>
              </a:rPr>
              <a:t>Rivest</a:t>
            </a:r>
            <a:r>
              <a:rPr lang="en-IN" sz="2200" dirty="0">
                <a:solidFill>
                  <a:schemeClr val="tx1"/>
                </a:solidFill>
              </a:rPr>
              <a:t> and Clifford Stein, “Introduction to Algorithms”, MIT Press, 3rd Edition (July 31, 2009). </a:t>
            </a:r>
          </a:p>
          <a:p>
            <a:endParaRPr lang="en-IN" sz="2200" dirty="0">
              <a:solidFill>
                <a:schemeClr val="tx1"/>
              </a:solidFill>
            </a:endParaRPr>
          </a:p>
          <a:p>
            <a:r>
              <a:rPr lang="en-IN" sz="2200" b="1" dirty="0">
                <a:solidFill>
                  <a:schemeClr val="tx1"/>
                </a:solidFill>
              </a:rPr>
              <a:t>Reference Books: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200" dirty="0" smtClean="0">
                <a:solidFill>
                  <a:schemeClr val="tx1"/>
                </a:solidFill>
              </a:rPr>
              <a:t>J</a:t>
            </a:r>
            <a:r>
              <a:rPr lang="en-IN" sz="2200" dirty="0">
                <a:solidFill>
                  <a:schemeClr val="tx1"/>
                </a:solidFill>
              </a:rPr>
              <a:t>. Kleinberg and E. </a:t>
            </a:r>
            <a:r>
              <a:rPr lang="en-IN" sz="2200" dirty="0" err="1">
                <a:solidFill>
                  <a:schemeClr val="tx1"/>
                </a:solidFill>
              </a:rPr>
              <a:t>Tardos</a:t>
            </a:r>
            <a:r>
              <a:rPr lang="en-IN" sz="2200" dirty="0">
                <a:solidFill>
                  <a:schemeClr val="tx1"/>
                </a:solidFill>
              </a:rPr>
              <a:t>, “Algorithm Design”, Pearson,1 edition (29 August 2013</a:t>
            </a:r>
            <a:r>
              <a:rPr lang="en-IN" sz="2200" dirty="0" smtClean="0">
                <a:solidFill>
                  <a:schemeClr val="tx1"/>
                </a:solidFill>
              </a:rPr>
              <a:t>)</a:t>
            </a:r>
          </a:p>
          <a:p>
            <a:pPr marL="0" indent="0">
              <a:buNone/>
            </a:pPr>
            <a:endParaRPr lang="en-IN" sz="2200" dirty="0">
              <a:solidFill>
                <a:schemeClr val="tx1"/>
              </a:solidFill>
            </a:endParaRPr>
          </a:p>
          <a:p>
            <a:r>
              <a:rPr lang="en-IN" sz="2200" b="1" dirty="0">
                <a:solidFill>
                  <a:schemeClr val="tx1"/>
                </a:solidFill>
              </a:rPr>
              <a:t>Reference websites:</a:t>
            </a:r>
          </a:p>
          <a:p>
            <a:pPr lvl="1">
              <a:buFont typeface="Wingdings" panose="05000000000000000000" pitchFamily="2" charset="2"/>
              <a:buChar char="q"/>
            </a:pPr>
            <a:r>
              <a:rPr lang="en-IN" sz="2200" dirty="0" smtClean="0">
                <a:solidFill>
                  <a:schemeClr val="tx1"/>
                </a:solidFill>
              </a:rPr>
              <a:t>https</a:t>
            </a:r>
            <a:r>
              <a:rPr lang="en-IN" sz="2200" dirty="0">
                <a:solidFill>
                  <a:schemeClr val="tx1"/>
                </a:solidFill>
              </a:rPr>
              <a:t>://nptel.ac.in/courses/106101060/</a:t>
            </a: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4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469537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Evaluation </a:t>
            </a:r>
            <a:r>
              <a:rPr lang="en-IN" dirty="0" smtClean="0"/>
              <a:t>Scheme (Theory + Practical)</a:t>
            </a:r>
            <a:endParaRPr lang="en-IN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9482923"/>
              </p:ext>
            </p:extLst>
          </p:nvPr>
        </p:nvGraphicFramePr>
        <p:xfrm>
          <a:off x="590475" y="1696629"/>
          <a:ext cx="6117973" cy="337289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626615"/>
                <a:gridCol w="1799392"/>
                <a:gridCol w="1691966"/>
              </a:tblGrid>
              <a:tr h="326629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Particular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Allotted Percentage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Marks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82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Minor Test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15%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82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Major Test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35%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111694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Continuous Evaluation Through Class </a:t>
                      </a:r>
                      <a:r>
                        <a:rPr lang="en-US" sz="12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Tests/Assignments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10%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82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Online Quiz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5%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8233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Lab Work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35%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5</a:t>
            </a:fld>
            <a:endParaRPr lang="en-SG" dirty="0"/>
          </a:p>
        </p:txBody>
      </p:sp>
      <p:sp>
        <p:nvSpPr>
          <p:cNvPr id="7" name="Content Placeholder 8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  <p:graphicFrame>
        <p:nvGraphicFramePr>
          <p:cNvPr id="10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46853287"/>
              </p:ext>
            </p:extLst>
          </p:nvPr>
        </p:nvGraphicFramePr>
        <p:xfrm>
          <a:off x="7528237" y="5141569"/>
          <a:ext cx="4122529" cy="126856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2507374"/>
                <a:gridCol w="1615155"/>
              </a:tblGrid>
              <a:tr h="320880"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Particular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Marks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</a:tr>
              <a:tr h="47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IN" sz="12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Regular</a:t>
                      </a:r>
                      <a:r>
                        <a:rPr lang="en-IN" sz="1200" baseline="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 evaluation</a:t>
                      </a:r>
                      <a:endParaRPr lang="en-IN" sz="1200" dirty="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  <a:tr h="47384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600"/>
                        </a:spcAft>
                      </a:pPr>
                      <a:r>
                        <a:rPr lang="en-US" sz="12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Lab Work</a:t>
                      </a:r>
                      <a:endParaRPr lang="en-IN" sz="1200">
                        <a:effectLst/>
                        <a:latin typeface="Arial" panose="020B0604020202020204" pitchFamily="34" charset="0"/>
                        <a:ea typeface="Times New Roman" panose="02020603050405020304" pitchFamily="18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IN" sz="12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</a:t>
                      </a:r>
                      <a:endParaRPr lang="en-IN" sz="12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8973083" y="4700187"/>
            <a:ext cx="121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Lab Work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633813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Motivation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>
                <a:solidFill>
                  <a:schemeClr val="tx1"/>
                </a:solidFill>
              </a:rPr>
              <a:t>We use algorithms all the time:</a:t>
            </a:r>
          </a:p>
          <a:p>
            <a:r>
              <a:rPr lang="en-IN" b="1" dirty="0" smtClean="0">
                <a:solidFill>
                  <a:schemeClr val="tx1"/>
                </a:solidFill>
              </a:rPr>
              <a:t>School arithmetic's: </a:t>
            </a:r>
            <a:r>
              <a:rPr lang="en-IN" dirty="0" smtClean="0"/>
              <a:t>Long divisions addition with carry, square roots……..</a:t>
            </a:r>
          </a:p>
          <a:p>
            <a:r>
              <a:rPr lang="en-IN" b="1" dirty="0" smtClean="0"/>
              <a:t>Arranging books </a:t>
            </a:r>
            <a:r>
              <a:rPr lang="en-IN" dirty="0" smtClean="0"/>
              <a:t>alphabetically on shelf.</a:t>
            </a:r>
          </a:p>
          <a:p>
            <a:r>
              <a:rPr lang="en-IN" dirty="0" smtClean="0"/>
              <a:t>Finding </a:t>
            </a:r>
            <a:r>
              <a:rPr lang="en-IN" b="1" dirty="0" smtClean="0"/>
              <a:t>quickest route </a:t>
            </a:r>
            <a:r>
              <a:rPr lang="en-IN" dirty="0" smtClean="0"/>
              <a:t>to the university.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6137" y="4536219"/>
            <a:ext cx="4747026" cy="1463039"/>
          </a:xfrm>
          <a:prstGeom prst="rect">
            <a:avLst/>
          </a:prstGeom>
        </p:spPr>
      </p:pic>
      <p:pic>
        <p:nvPicPr>
          <p:cNvPr id="2050" name="Picture 2" descr="Image result for quickest route algorithm animated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531" y="3639160"/>
            <a:ext cx="5416383" cy="2686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54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What is an algorithm?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A computer algorithm is a detailed set of instructions when executed sequentially then solve a </a:t>
            </a:r>
            <a:r>
              <a:rPr lang="en-US" dirty="0" smtClean="0">
                <a:solidFill>
                  <a:schemeClr val="tx1"/>
                </a:solidFill>
              </a:rPr>
              <a:t>problem in a finite amount of time.</a:t>
            </a:r>
          </a:p>
          <a:p>
            <a:r>
              <a:rPr lang="en-US" dirty="0"/>
              <a:t>T</a:t>
            </a:r>
            <a:r>
              <a:rPr lang="en-US" dirty="0" smtClean="0"/>
              <a:t>ool </a:t>
            </a:r>
            <a:r>
              <a:rPr lang="en-US" dirty="0"/>
              <a:t>for solving a </a:t>
            </a:r>
            <a:r>
              <a:rPr lang="en-US" dirty="0" smtClean="0"/>
              <a:t>well specified </a:t>
            </a:r>
            <a:r>
              <a:rPr lang="en-US" dirty="0"/>
              <a:t>computational problem. </a:t>
            </a:r>
            <a:endParaRPr lang="en-US" dirty="0" smtClean="0"/>
          </a:p>
          <a:p>
            <a:r>
              <a:rPr lang="en-US" dirty="0"/>
              <a:t>D</a:t>
            </a:r>
            <a:r>
              <a:rPr lang="en-US" dirty="0" smtClean="0"/>
              <a:t>escribes </a:t>
            </a:r>
            <a:r>
              <a:rPr lang="en-US" dirty="0"/>
              <a:t>a specific computational procedure for achieving </a:t>
            </a:r>
            <a:r>
              <a:rPr lang="en-US" dirty="0" smtClean="0"/>
              <a:t>the desired output from a given input. </a:t>
            </a:r>
            <a:endParaRPr lang="en-IN" dirty="0"/>
          </a:p>
          <a:p>
            <a:endParaRPr lang="en-US" dirty="0" smtClean="0">
              <a:solidFill>
                <a:schemeClr val="tx1"/>
              </a:solidFill>
            </a:endParaRPr>
          </a:p>
          <a:p>
            <a:pPr lvl="2" algn="just">
              <a:buNone/>
              <a:defRPr/>
            </a:pPr>
            <a:endParaRPr lang="en-GB" sz="2400" dirty="0">
              <a:solidFill>
                <a:srgbClr val="0000FF"/>
              </a:solidFill>
              <a:latin typeface="Times New Roman" pitchFamily="18" charset="0"/>
              <a:cs typeface="Times New Roman" pitchFamily="18" charset="0"/>
            </a:endParaRPr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7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8701" y="3741498"/>
            <a:ext cx="6382661" cy="25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602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 to reach NCU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8</a:t>
            </a:fld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08" y="1922974"/>
            <a:ext cx="11354835" cy="4253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039" y="1482751"/>
            <a:ext cx="2666889" cy="1631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083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9</a:t>
            </a:fld>
            <a:endParaRPr lang="en-SG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1. Go </a:t>
            </a:r>
            <a:r>
              <a:rPr lang="en-US" dirty="0"/>
              <a:t>straight.</a:t>
            </a:r>
          </a:p>
          <a:p>
            <a:pPr marL="0" indent="0">
              <a:buNone/>
            </a:pPr>
            <a:r>
              <a:rPr lang="en-US" dirty="0" smtClean="0"/>
              <a:t>2. </a:t>
            </a:r>
            <a:r>
              <a:rPr lang="en-US" dirty="0" smtClean="0">
                <a:solidFill>
                  <a:srgbClr val="FF0000"/>
                </a:solidFill>
              </a:rPr>
              <a:t>Take left turn.</a:t>
            </a:r>
          </a:p>
          <a:p>
            <a:pPr marL="0" indent="0">
              <a:buNone/>
            </a:pPr>
            <a:r>
              <a:rPr lang="en-US" dirty="0" smtClean="0"/>
              <a:t>3. You </a:t>
            </a:r>
            <a:r>
              <a:rPr lang="en-US" dirty="0"/>
              <a:t>will reach </a:t>
            </a:r>
            <a:r>
              <a:rPr lang="en-US" dirty="0" smtClean="0"/>
              <a:t>NCU.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b="1" dirty="0" smtClean="0"/>
              <a:t>			Take 2</a:t>
            </a:r>
            <a:r>
              <a:rPr lang="en-US" b="1" baseline="30000" dirty="0" smtClean="0"/>
              <a:t>nd</a:t>
            </a:r>
            <a:r>
              <a:rPr lang="en-US" b="1" dirty="0" smtClean="0"/>
              <a:t> left </a:t>
            </a:r>
            <a:r>
              <a:rPr lang="en-US" b="1" dirty="0"/>
              <a:t>turn</a:t>
            </a:r>
            <a:r>
              <a:rPr lang="en-US" b="1" dirty="0" smtClean="0"/>
              <a:t>. 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b="1" dirty="0" smtClean="0"/>
              <a:t>		 (No ambiguity)</a:t>
            </a:r>
            <a:endParaRPr lang="en-US" b="1" dirty="0"/>
          </a:p>
          <a:p>
            <a:endParaRPr lang="en-IN" dirty="0"/>
          </a:p>
        </p:txBody>
      </p:sp>
      <p:pic>
        <p:nvPicPr>
          <p:cNvPr id="1030" name="Picture 6" descr="Image result for MAN THINKING ANIMAT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5848" y="1927048"/>
            <a:ext cx="428625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8270131" y="1597362"/>
            <a:ext cx="23376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b="1" dirty="0" smtClean="0"/>
              <a:t>Which Left???</a:t>
            </a:r>
            <a:endParaRPr lang="en-IN" sz="2400" b="1" dirty="0"/>
          </a:p>
        </p:txBody>
      </p:sp>
    </p:spTree>
    <p:extLst>
      <p:ext uri="{BB962C8B-B14F-4D97-AF65-F5344CB8AC3E}">
        <p14:creationId xmlns:p14="http://schemas.microsoft.com/office/powerpoint/2010/main" val="794060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2876</TotalTime>
  <Words>1400</Words>
  <Application>Microsoft Office PowerPoint</Application>
  <PresentationFormat>Widescreen</PresentationFormat>
  <Paragraphs>321</Paragraphs>
  <Slides>39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8" baseType="lpstr">
      <vt:lpstr>Arial</vt:lpstr>
      <vt:lpstr>Calibri</vt:lpstr>
      <vt:lpstr>Cambria Math</vt:lpstr>
      <vt:lpstr>Perpetua</vt:lpstr>
      <vt:lpstr>Symbol</vt:lpstr>
      <vt:lpstr>Times New Roman</vt:lpstr>
      <vt:lpstr>Wingdings</vt:lpstr>
      <vt:lpstr>Office Theme</vt:lpstr>
      <vt:lpstr>Clip</vt:lpstr>
      <vt:lpstr>Analysis and Design of Algorithms</vt:lpstr>
      <vt:lpstr>Course Outcomes</vt:lpstr>
      <vt:lpstr>Pre-requisites</vt:lpstr>
      <vt:lpstr>Text books/ Reference Books</vt:lpstr>
      <vt:lpstr>Evaluation Scheme (Theory + Practical)</vt:lpstr>
      <vt:lpstr>Motivation</vt:lpstr>
      <vt:lpstr>What is an algorithm?</vt:lpstr>
      <vt:lpstr>Algorithm to reach NCU</vt:lpstr>
      <vt:lpstr>Algorithm</vt:lpstr>
      <vt:lpstr>Characteristics of a good algorithm</vt:lpstr>
      <vt:lpstr>How to design an algorithm?</vt:lpstr>
      <vt:lpstr>Problem statement (Step 1)</vt:lpstr>
      <vt:lpstr> Analysis of the Problem (Step 2) </vt:lpstr>
      <vt:lpstr> High-level Algorithm (Step 3) </vt:lpstr>
      <vt:lpstr>Detailed Algorithm (Step 4)</vt:lpstr>
      <vt:lpstr> Review the Algorithm (Step 5) </vt:lpstr>
      <vt:lpstr>Computational Model</vt:lpstr>
      <vt:lpstr>Computational Model: EMM</vt:lpstr>
      <vt:lpstr>Computational Model: RAM </vt:lpstr>
      <vt:lpstr>Performance analysis of algorithm</vt:lpstr>
      <vt:lpstr>A Priori Vs A Posteriori analysis</vt:lpstr>
      <vt:lpstr>Analysis of algorithm</vt:lpstr>
      <vt:lpstr>Space Complexity</vt:lpstr>
      <vt:lpstr>Time Complexity</vt:lpstr>
      <vt:lpstr>Importance of analysing algorithms</vt:lpstr>
      <vt:lpstr>What do we analyze about them? </vt:lpstr>
      <vt:lpstr>Example:</vt:lpstr>
      <vt:lpstr>Solutions</vt:lpstr>
      <vt:lpstr>Visualisation of Algorithm B</vt:lpstr>
      <vt:lpstr>Solutions Contd..</vt:lpstr>
      <vt:lpstr>Which algorithm is better?</vt:lpstr>
      <vt:lpstr>Asymptotic Notations</vt:lpstr>
      <vt:lpstr>Asymptotic Notations</vt:lpstr>
      <vt:lpstr>Big Oh Notation(O)</vt:lpstr>
      <vt:lpstr>Points to remember</vt:lpstr>
      <vt:lpstr> Most Common Big Oh Functions</vt:lpstr>
      <vt:lpstr>Omega Notation(Ω)</vt:lpstr>
      <vt:lpstr>Theta Notation(Ɵ) </vt:lpstr>
      <vt:lpstr>Practice questions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garima sharma</cp:lastModifiedBy>
  <cp:revision>115</cp:revision>
  <dcterms:created xsi:type="dcterms:W3CDTF">2019-07-12T07:18:02Z</dcterms:created>
  <dcterms:modified xsi:type="dcterms:W3CDTF">2019-11-25T04:22:59Z</dcterms:modified>
</cp:coreProperties>
</file>